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507" r:id="rId2"/>
    <p:sldId id="503" r:id="rId3"/>
    <p:sldId id="506" r:id="rId4"/>
    <p:sldId id="495" r:id="rId5"/>
    <p:sldId id="496" r:id="rId6"/>
    <p:sldId id="497" r:id="rId7"/>
    <p:sldId id="498" r:id="rId8"/>
    <p:sldId id="517" r:id="rId9"/>
    <p:sldId id="499" r:id="rId10"/>
    <p:sldId id="518" r:id="rId11"/>
    <p:sldId id="473" r:id="rId12"/>
    <p:sldId id="474" r:id="rId13"/>
    <p:sldId id="488" r:id="rId14"/>
    <p:sldId id="486" r:id="rId15"/>
    <p:sldId id="475" r:id="rId16"/>
    <p:sldId id="476" r:id="rId17"/>
    <p:sldId id="487" r:id="rId18"/>
    <p:sldId id="478" r:id="rId19"/>
    <p:sldId id="479" r:id="rId20"/>
    <p:sldId id="480" r:id="rId21"/>
    <p:sldId id="519" r:id="rId22"/>
    <p:sldId id="523" r:id="rId23"/>
    <p:sldId id="524" r:id="rId24"/>
    <p:sldId id="525" r:id="rId25"/>
    <p:sldId id="532" r:id="rId26"/>
    <p:sldId id="527" r:id="rId27"/>
    <p:sldId id="528" r:id="rId28"/>
    <p:sldId id="529" r:id="rId29"/>
    <p:sldId id="521" r:id="rId30"/>
    <p:sldId id="522" r:id="rId31"/>
    <p:sldId id="530" r:id="rId32"/>
    <p:sldId id="531" r:id="rId3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5908"/>
    <a:srgbClr val="59688C"/>
    <a:srgbClr val="FFFFFF"/>
    <a:srgbClr val="26448C"/>
    <a:srgbClr val="33CC33"/>
    <a:srgbClr val="EEF1F6"/>
    <a:srgbClr val="99FF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01" autoAdjust="0"/>
    <p:restoredTop sz="95501" autoAdjust="0"/>
  </p:normalViewPr>
  <p:slideViewPr>
    <p:cSldViewPr snapToObjects="1"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2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0D9F8-23C1-4C03-B9DC-796537A40CCA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338130-A147-4927-8B8D-36311F934C9F}">
      <dgm:prSet phldrT="[Text]" custT="1"/>
      <dgm:spPr/>
      <dgm:t>
        <a:bodyPr/>
        <a:lstStyle/>
        <a:p>
          <a:r>
            <a:rPr lang="mn-MN" sz="3200" b="1" cap="all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Тоосонцор</a:t>
          </a:r>
          <a:endParaRPr lang="en-US" sz="3200" b="1" cap="all" baseline="0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C89FE8B6-4773-47BF-9AD1-76999154C148}" type="parTrans" cxnId="{317D89C9-3667-4EF8-A0A3-D1B04E89114A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1847E640-6940-4C97-BE95-11AA3D0F37F7}" type="sibTrans" cxnId="{317D89C9-3667-4EF8-A0A3-D1B04E89114A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4AB6E4-D66F-410C-AC0B-AA381A7C668C}">
      <dgm:prSet phldrT="[Text]" custT="1"/>
      <dgm:spPr/>
      <dgm:t>
        <a:bodyPr/>
        <a:lstStyle/>
        <a:p>
          <a:r>
            <a:rPr lang="mn-MN" sz="2800" b="1" cap="all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Азотын ИСЭЛ, ХИЙ</a:t>
          </a:r>
          <a:endParaRPr lang="en-US" sz="2800" b="1" cap="all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EAD8CBC9-A370-4375-A183-79B301B9BAA9}" type="parTrans" cxnId="{8902DEC7-AC61-4431-A517-AC0BB8095C87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9FE440B0-8824-440D-B236-CDAC9EFBE06E}" type="sibTrans" cxnId="{8902DEC7-AC61-4431-A517-AC0BB8095C87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36CED9-BBF6-41E2-8ED6-DCC9D63A74EC}">
      <dgm:prSet phldrT="[Text]" custT="1"/>
      <dgm:spPr/>
      <dgm:t>
        <a:bodyPr/>
        <a:lstStyle/>
        <a:p>
          <a:endParaRPr lang="mn-MN" sz="2800" b="1" cap="all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  <a:p>
          <a:r>
            <a:rPr lang="mn-MN" sz="2800" b="1" cap="all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Хүхэрлэг хий</a:t>
          </a:r>
        </a:p>
        <a:p>
          <a:endParaRPr lang="en-US" sz="2800" b="1" cap="all" baseline="0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2CC9766F-27FA-4D7A-8F70-5FB200CA5B36}" type="parTrans" cxnId="{99AB1E17-9057-47E6-B0FE-974027E6197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D08F2DEF-397B-4210-A804-1A0A61359AA6}" type="sibTrans" cxnId="{99AB1E17-9057-47E6-B0FE-974027E61976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5F7287-1668-43C2-AFE7-4C81032904DA}">
      <dgm:prSet phldrT="[Text]" custT="1"/>
      <dgm:spPr/>
      <dgm:t>
        <a:bodyPr/>
        <a:lstStyle/>
        <a:p>
          <a:r>
            <a:rPr lang="mn-MN" sz="28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Шаталтаас ялгарсан өчүүхэн жижиг хатуу биет, агаарын</a:t>
          </a:r>
          <a:r>
            <a:rPr lang="en-US" sz="28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</a:t>
          </a:r>
          <a:r>
            <a:rPr lang="mn-MN" sz="28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хольцыг утаа гэнэ</a:t>
          </a:r>
          <a:endParaRPr lang="en-US" sz="2800" b="1" dirty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16E9490C-A96F-4CB4-AD36-235192018BF6}" type="sibTrans" cxnId="{D6E27187-D765-4BE2-9ED5-44F32F63F92D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3C2218-B722-4864-A86B-1532F2DD90C8}" type="parTrans" cxnId="{D6E27187-D765-4BE2-9ED5-44F32F63F92D}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70B959-8300-4705-9C8F-1EFF50CDD484}" type="pres">
      <dgm:prSet presAssocID="{CF00D9F8-23C1-4C03-B9DC-796537A40C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B84BA6-6B07-4861-A9BE-9800721397FD}" type="pres">
      <dgm:prSet presAssocID="{C75F7287-1668-43C2-AFE7-4C81032904DA}" presName="hierRoot1" presStyleCnt="0">
        <dgm:presLayoutVars>
          <dgm:hierBranch val="init"/>
        </dgm:presLayoutVars>
      </dgm:prSet>
      <dgm:spPr/>
      <dgm:t>
        <a:bodyPr/>
        <a:lstStyle/>
        <a:p>
          <a:endParaRPr lang="mn-MN"/>
        </a:p>
      </dgm:t>
    </dgm:pt>
    <dgm:pt modelId="{280AC1E0-4589-46EA-BC24-2DC38A53D241}" type="pres">
      <dgm:prSet presAssocID="{C75F7287-1668-43C2-AFE7-4C81032904DA}" presName="rootComposite1" presStyleCnt="0"/>
      <dgm:spPr/>
      <dgm:t>
        <a:bodyPr/>
        <a:lstStyle/>
        <a:p>
          <a:endParaRPr lang="mn-MN"/>
        </a:p>
      </dgm:t>
    </dgm:pt>
    <dgm:pt modelId="{C6CE15EC-C53B-4A9B-A9D2-AFCCD12BDDE7}" type="pres">
      <dgm:prSet presAssocID="{C75F7287-1668-43C2-AFE7-4C81032904DA}" presName="rootText1" presStyleLbl="node0" presStyleIdx="0" presStyleCnt="1" custScaleX="304595" custScaleY="142660" custLinFactNeighborX="1899" custLinFactNeighborY="-75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985E3-1A59-4959-A537-44DF5DD246BC}" type="pres">
      <dgm:prSet presAssocID="{C75F7287-1668-43C2-AFE7-4C81032904D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4896EEB-3C15-4789-9331-8D8686B29119}" type="pres">
      <dgm:prSet presAssocID="{C75F7287-1668-43C2-AFE7-4C81032904DA}" presName="hierChild2" presStyleCnt="0"/>
      <dgm:spPr/>
      <dgm:t>
        <a:bodyPr/>
        <a:lstStyle/>
        <a:p>
          <a:endParaRPr lang="mn-MN"/>
        </a:p>
      </dgm:t>
    </dgm:pt>
    <dgm:pt modelId="{45C66724-10BD-43F1-914A-EDEDAE778433}" type="pres">
      <dgm:prSet presAssocID="{C89FE8B6-4773-47BF-9AD1-76999154C14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4303658D-A647-4E37-A41E-65ACD53ADDF2}" type="pres">
      <dgm:prSet presAssocID="{6B338130-A147-4927-8B8D-36311F934C9F}" presName="hierRoot2" presStyleCnt="0">
        <dgm:presLayoutVars>
          <dgm:hierBranch val="init"/>
        </dgm:presLayoutVars>
      </dgm:prSet>
      <dgm:spPr/>
      <dgm:t>
        <a:bodyPr/>
        <a:lstStyle/>
        <a:p>
          <a:endParaRPr lang="mn-MN"/>
        </a:p>
      </dgm:t>
    </dgm:pt>
    <dgm:pt modelId="{A0238C74-061E-46CE-9BD4-716E098FB20C}" type="pres">
      <dgm:prSet presAssocID="{6B338130-A147-4927-8B8D-36311F934C9F}" presName="rootComposite" presStyleCnt="0"/>
      <dgm:spPr/>
      <dgm:t>
        <a:bodyPr/>
        <a:lstStyle/>
        <a:p>
          <a:endParaRPr lang="mn-MN"/>
        </a:p>
      </dgm:t>
    </dgm:pt>
    <dgm:pt modelId="{BFCA4410-1D15-4BC1-969C-01C646F20BBB}" type="pres">
      <dgm:prSet presAssocID="{6B338130-A147-4927-8B8D-36311F934C9F}" presName="rootText" presStyleLbl="node2" presStyleIdx="0" presStyleCnt="3" custScaleX="132020" custLinFactNeighborX="5940" custLinFactNeighborY="-43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500CDA-4A5A-43F6-8AF3-64A68B654C7D}" type="pres">
      <dgm:prSet presAssocID="{6B338130-A147-4927-8B8D-36311F934C9F}" presName="rootConnector" presStyleLbl="node2" presStyleIdx="0" presStyleCnt="3"/>
      <dgm:spPr/>
      <dgm:t>
        <a:bodyPr/>
        <a:lstStyle/>
        <a:p>
          <a:endParaRPr lang="en-US"/>
        </a:p>
      </dgm:t>
    </dgm:pt>
    <dgm:pt modelId="{3A9FB9DF-CBEE-462D-AB2D-8ED049B29D3F}" type="pres">
      <dgm:prSet presAssocID="{6B338130-A147-4927-8B8D-36311F934C9F}" presName="hierChild4" presStyleCnt="0"/>
      <dgm:spPr/>
      <dgm:t>
        <a:bodyPr/>
        <a:lstStyle/>
        <a:p>
          <a:endParaRPr lang="mn-MN"/>
        </a:p>
      </dgm:t>
    </dgm:pt>
    <dgm:pt modelId="{47A4EF66-FBE9-4356-9F23-F9D2117C8B54}" type="pres">
      <dgm:prSet presAssocID="{6B338130-A147-4927-8B8D-36311F934C9F}" presName="hierChild5" presStyleCnt="0"/>
      <dgm:spPr/>
      <dgm:t>
        <a:bodyPr/>
        <a:lstStyle/>
        <a:p>
          <a:endParaRPr lang="mn-MN"/>
        </a:p>
      </dgm:t>
    </dgm:pt>
    <dgm:pt modelId="{2E25F0C5-3762-4BCE-87C5-A6A47CBB9EE4}" type="pres">
      <dgm:prSet presAssocID="{EAD8CBC9-A370-4375-A183-79B301B9BAA9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AC09912-CC29-430B-9405-DDB49F5814B7}" type="pres">
      <dgm:prSet presAssocID="{EE4AB6E4-D66F-410C-AC0B-AA381A7C668C}" presName="hierRoot2" presStyleCnt="0">
        <dgm:presLayoutVars>
          <dgm:hierBranch val="init"/>
        </dgm:presLayoutVars>
      </dgm:prSet>
      <dgm:spPr/>
      <dgm:t>
        <a:bodyPr/>
        <a:lstStyle/>
        <a:p>
          <a:endParaRPr lang="mn-MN"/>
        </a:p>
      </dgm:t>
    </dgm:pt>
    <dgm:pt modelId="{15623003-317C-4C41-8550-2FBCA1B60F4F}" type="pres">
      <dgm:prSet presAssocID="{EE4AB6E4-D66F-410C-AC0B-AA381A7C668C}" presName="rootComposite" presStyleCnt="0"/>
      <dgm:spPr/>
      <dgm:t>
        <a:bodyPr/>
        <a:lstStyle/>
        <a:p>
          <a:endParaRPr lang="mn-MN"/>
        </a:p>
      </dgm:t>
    </dgm:pt>
    <dgm:pt modelId="{E50E6DF6-48FE-4B1E-ACCE-FAFA86B19CC5}" type="pres">
      <dgm:prSet presAssocID="{EE4AB6E4-D66F-410C-AC0B-AA381A7C668C}" presName="rootText" presStyleLbl="node2" presStyleIdx="1" presStyleCnt="3" custScaleX="144398" custLinFactNeighborX="1488" custLinFactNeighborY="-43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20F22-BAEC-427A-90F6-7BC8EBE1326B}" type="pres">
      <dgm:prSet presAssocID="{EE4AB6E4-D66F-410C-AC0B-AA381A7C668C}" presName="rootConnector" presStyleLbl="node2" presStyleIdx="1" presStyleCnt="3"/>
      <dgm:spPr/>
      <dgm:t>
        <a:bodyPr/>
        <a:lstStyle/>
        <a:p>
          <a:endParaRPr lang="en-US"/>
        </a:p>
      </dgm:t>
    </dgm:pt>
    <dgm:pt modelId="{88DD184B-BE3C-4AC6-B31C-3AC0A678C4C2}" type="pres">
      <dgm:prSet presAssocID="{EE4AB6E4-D66F-410C-AC0B-AA381A7C668C}" presName="hierChild4" presStyleCnt="0"/>
      <dgm:spPr/>
      <dgm:t>
        <a:bodyPr/>
        <a:lstStyle/>
        <a:p>
          <a:endParaRPr lang="mn-MN"/>
        </a:p>
      </dgm:t>
    </dgm:pt>
    <dgm:pt modelId="{B5E5722C-99E5-4A91-B5AE-98452BADF649}" type="pres">
      <dgm:prSet presAssocID="{EE4AB6E4-D66F-410C-AC0B-AA381A7C668C}" presName="hierChild5" presStyleCnt="0"/>
      <dgm:spPr/>
      <dgm:t>
        <a:bodyPr/>
        <a:lstStyle/>
        <a:p>
          <a:endParaRPr lang="mn-MN"/>
        </a:p>
      </dgm:t>
    </dgm:pt>
    <dgm:pt modelId="{9E047C42-F0F8-4DB5-A0B1-6EEAB776811D}" type="pres">
      <dgm:prSet presAssocID="{2CC9766F-27FA-4D7A-8F70-5FB200CA5B3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6038FDB-5B2F-40D8-8B9A-5D02C93B5262}" type="pres">
      <dgm:prSet presAssocID="{0836CED9-BBF6-41E2-8ED6-DCC9D63A74EC}" presName="hierRoot2" presStyleCnt="0">
        <dgm:presLayoutVars>
          <dgm:hierBranch val="init"/>
        </dgm:presLayoutVars>
      </dgm:prSet>
      <dgm:spPr/>
      <dgm:t>
        <a:bodyPr/>
        <a:lstStyle/>
        <a:p>
          <a:endParaRPr lang="mn-MN"/>
        </a:p>
      </dgm:t>
    </dgm:pt>
    <dgm:pt modelId="{35F9A645-B519-425C-8C62-D81E0A340E64}" type="pres">
      <dgm:prSet presAssocID="{0836CED9-BBF6-41E2-8ED6-DCC9D63A74EC}" presName="rootComposite" presStyleCnt="0"/>
      <dgm:spPr/>
      <dgm:t>
        <a:bodyPr/>
        <a:lstStyle/>
        <a:p>
          <a:endParaRPr lang="mn-MN"/>
        </a:p>
      </dgm:t>
    </dgm:pt>
    <dgm:pt modelId="{51E20DB0-156E-47F6-AAE4-D9250BECB1A3}" type="pres">
      <dgm:prSet presAssocID="{0836CED9-BBF6-41E2-8ED6-DCC9D63A74EC}" presName="rootText" presStyleLbl="node2" presStyleIdx="2" presStyleCnt="3" custScaleX="131810" custLinFactNeighborX="-4045" custLinFactNeighborY="-434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0A5C9-42DB-44C8-A220-28AD0D46EA8F}" type="pres">
      <dgm:prSet presAssocID="{0836CED9-BBF6-41E2-8ED6-DCC9D63A74EC}" presName="rootConnector" presStyleLbl="node2" presStyleIdx="2" presStyleCnt="3"/>
      <dgm:spPr/>
      <dgm:t>
        <a:bodyPr/>
        <a:lstStyle/>
        <a:p>
          <a:endParaRPr lang="en-US"/>
        </a:p>
      </dgm:t>
    </dgm:pt>
    <dgm:pt modelId="{E316D766-D3AB-4989-8863-69E7ABFA2ED1}" type="pres">
      <dgm:prSet presAssocID="{0836CED9-BBF6-41E2-8ED6-DCC9D63A74EC}" presName="hierChild4" presStyleCnt="0"/>
      <dgm:spPr/>
      <dgm:t>
        <a:bodyPr/>
        <a:lstStyle/>
        <a:p>
          <a:endParaRPr lang="mn-MN"/>
        </a:p>
      </dgm:t>
    </dgm:pt>
    <dgm:pt modelId="{BFBAE83C-B081-42B4-9ED6-CFBB59D8D38D}" type="pres">
      <dgm:prSet presAssocID="{0836CED9-BBF6-41E2-8ED6-DCC9D63A74EC}" presName="hierChild5" presStyleCnt="0"/>
      <dgm:spPr/>
      <dgm:t>
        <a:bodyPr/>
        <a:lstStyle/>
        <a:p>
          <a:endParaRPr lang="mn-MN"/>
        </a:p>
      </dgm:t>
    </dgm:pt>
    <dgm:pt modelId="{36FD6C1B-B075-4DEC-9474-1F33B4898087}" type="pres">
      <dgm:prSet presAssocID="{C75F7287-1668-43C2-AFE7-4C81032904DA}" presName="hierChild3" presStyleCnt="0"/>
      <dgm:spPr/>
      <dgm:t>
        <a:bodyPr/>
        <a:lstStyle/>
        <a:p>
          <a:endParaRPr lang="mn-MN"/>
        </a:p>
      </dgm:t>
    </dgm:pt>
  </dgm:ptLst>
  <dgm:cxnLst>
    <dgm:cxn modelId="{317D89C9-3667-4EF8-A0A3-D1B04E89114A}" srcId="{C75F7287-1668-43C2-AFE7-4C81032904DA}" destId="{6B338130-A147-4927-8B8D-36311F934C9F}" srcOrd="0" destOrd="0" parTransId="{C89FE8B6-4773-47BF-9AD1-76999154C148}" sibTransId="{1847E640-6940-4C97-BE95-11AA3D0F37F7}"/>
    <dgm:cxn modelId="{8902DEC7-AC61-4431-A517-AC0BB8095C87}" srcId="{C75F7287-1668-43C2-AFE7-4C81032904DA}" destId="{EE4AB6E4-D66F-410C-AC0B-AA381A7C668C}" srcOrd="1" destOrd="0" parTransId="{EAD8CBC9-A370-4375-A183-79B301B9BAA9}" sibTransId="{9FE440B0-8824-440D-B236-CDAC9EFBE06E}"/>
    <dgm:cxn modelId="{99925927-B431-40CC-AA88-8D3A7B180651}" type="presOf" srcId="{2CC9766F-27FA-4D7A-8F70-5FB200CA5B36}" destId="{9E047C42-F0F8-4DB5-A0B1-6EEAB776811D}" srcOrd="0" destOrd="0" presId="urn:microsoft.com/office/officeart/2005/8/layout/orgChart1"/>
    <dgm:cxn modelId="{A15F0D71-DD65-4331-8BAD-FD9A5D968D27}" type="presOf" srcId="{6B338130-A147-4927-8B8D-36311F934C9F}" destId="{1C500CDA-4A5A-43F6-8AF3-64A68B654C7D}" srcOrd="1" destOrd="0" presId="urn:microsoft.com/office/officeart/2005/8/layout/orgChart1"/>
    <dgm:cxn modelId="{BFB410A5-2C30-4126-915E-24B748FD0CB4}" type="presOf" srcId="{C75F7287-1668-43C2-AFE7-4C81032904DA}" destId="{C6CE15EC-C53B-4A9B-A9D2-AFCCD12BDDE7}" srcOrd="0" destOrd="0" presId="urn:microsoft.com/office/officeart/2005/8/layout/orgChart1"/>
    <dgm:cxn modelId="{9949F4B0-064F-409C-A19D-AA3E7EA7CB50}" type="presOf" srcId="{C89FE8B6-4773-47BF-9AD1-76999154C148}" destId="{45C66724-10BD-43F1-914A-EDEDAE778433}" srcOrd="0" destOrd="0" presId="urn:microsoft.com/office/officeart/2005/8/layout/orgChart1"/>
    <dgm:cxn modelId="{18FDDA7A-D566-4243-80C4-713634D2B77F}" type="presOf" srcId="{6B338130-A147-4927-8B8D-36311F934C9F}" destId="{BFCA4410-1D15-4BC1-969C-01C646F20BBB}" srcOrd="0" destOrd="0" presId="urn:microsoft.com/office/officeart/2005/8/layout/orgChart1"/>
    <dgm:cxn modelId="{D6E27187-D765-4BE2-9ED5-44F32F63F92D}" srcId="{CF00D9F8-23C1-4C03-B9DC-796537A40CCA}" destId="{C75F7287-1668-43C2-AFE7-4C81032904DA}" srcOrd="0" destOrd="0" parTransId="{D53C2218-B722-4864-A86B-1532F2DD90C8}" sibTransId="{16E9490C-A96F-4CB4-AD36-235192018BF6}"/>
    <dgm:cxn modelId="{B43DB6D6-87D6-46C6-A5BB-3278B38DC4C6}" type="presOf" srcId="{C75F7287-1668-43C2-AFE7-4C81032904DA}" destId="{D23985E3-1A59-4959-A537-44DF5DD246BC}" srcOrd="1" destOrd="0" presId="urn:microsoft.com/office/officeart/2005/8/layout/orgChart1"/>
    <dgm:cxn modelId="{99AB1E17-9057-47E6-B0FE-974027E61976}" srcId="{C75F7287-1668-43C2-AFE7-4C81032904DA}" destId="{0836CED9-BBF6-41E2-8ED6-DCC9D63A74EC}" srcOrd="2" destOrd="0" parTransId="{2CC9766F-27FA-4D7A-8F70-5FB200CA5B36}" sibTransId="{D08F2DEF-397B-4210-A804-1A0A61359AA6}"/>
    <dgm:cxn modelId="{1AB73D0C-5DCB-42A7-9B78-391040226FE7}" type="presOf" srcId="{0836CED9-BBF6-41E2-8ED6-DCC9D63A74EC}" destId="{51E20DB0-156E-47F6-AAE4-D9250BECB1A3}" srcOrd="0" destOrd="0" presId="urn:microsoft.com/office/officeart/2005/8/layout/orgChart1"/>
    <dgm:cxn modelId="{FF1B91CD-7C5D-4F87-B610-10B4271971A5}" type="presOf" srcId="{EE4AB6E4-D66F-410C-AC0B-AA381A7C668C}" destId="{E50E6DF6-48FE-4B1E-ACCE-FAFA86B19CC5}" srcOrd="0" destOrd="0" presId="urn:microsoft.com/office/officeart/2005/8/layout/orgChart1"/>
    <dgm:cxn modelId="{4221AE2B-29CD-4A12-9933-710807AB14F6}" type="presOf" srcId="{CF00D9F8-23C1-4C03-B9DC-796537A40CCA}" destId="{5770B959-8300-4705-9C8F-1EFF50CDD484}" srcOrd="0" destOrd="0" presId="urn:microsoft.com/office/officeart/2005/8/layout/orgChart1"/>
    <dgm:cxn modelId="{86238D1D-2D3B-4367-B9A0-0D48D4656EB3}" type="presOf" srcId="{EE4AB6E4-D66F-410C-AC0B-AA381A7C668C}" destId="{BBB20F22-BAEC-427A-90F6-7BC8EBE1326B}" srcOrd="1" destOrd="0" presId="urn:microsoft.com/office/officeart/2005/8/layout/orgChart1"/>
    <dgm:cxn modelId="{8ED2E74C-0B46-4026-B5F5-457C9D0DF58A}" type="presOf" srcId="{0836CED9-BBF6-41E2-8ED6-DCC9D63A74EC}" destId="{E9E0A5C9-42DB-44C8-A220-28AD0D46EA8F}" srcOrd="1" destOrd="0" presId="urn:microsoft.com/office/officeart/2005/8/layout/orgChart1"/>
    <dgm:cxn modelId="{173E4E99-28D9-46C6-B126-32A2A8085C0D}" type="presOf" srcId="{EAD8CBC9-A370-4375-A183-79B301B9BAA9}" destId="{2E25F0C5-3762-4BCE-87C5-A6A47CBB9EE4}" srcOrd="0" destOrd="0" presId="urn:microsoft.com/office/officeart/2005/8/layout/orgChart1"/>
    <dgm:cxn modelId="{344F8C7B-8C33-470E-8C74-D01BCC90C84E}" type="presParOf" srcId="{5770B959-8300-4705-9C8F-1EFF50CDD484}" destId="{02B84BA6-6B07-4861-A9BE-9800721397FD}" srcOrd="0" destOrd="0" presId="urn:microsoft.com/office/officeart/2005/8/layout/orgChart1"/>
    <dgm:cxn modelId="{5625F802-88F0-4ABD-B93B-A948A81CE5E9}" type="presParOf" srcId="{02B84BA6-6B07-4861-A9BE-9800721397FD}" destId="{280AC1E0-4589-46EA-BC24-2DC38A53D241}" srcOrd="0" destOrd="0" presId="urn:microsoft.com/office/officeart/2005/8/layout/orgChart1"/>
    <dgm:cxn modelId="{FF77B44C-5326-45C1-8A57-1569E169C701}" type="presParOf" srcId="{280AC1E0-4589-46EA-BC24-2DC38A53D241}" destId="{C6CE15EC-C53B-4A9B-A9D2-AFCCD12BDDE7}" srcOrd="0" destOrd="0" presId="urn:microsoft.com/office/officeart/2005/8/layout/orgChart1"/>
    <dgm:cxn modelId="{3671570B-E60C-46E0-9754-7FA249F69578}" type="presParOf" srcId="{280AC1E0-4589-46EA-BC24-2DC38A53D241}" destId="{D23985E3-1A59-4959-A537-44DF5DD246BC}" srcOrd="1" destOrd="0" presId="urn:microsoft.com/office/officeart/2005/8/layout/orgChart1"/>
    <dgm:cxn modelId="{E91449D5-FC73-4CC9-9F98-8CE2833CE783}" type="presParOf" srcId="{02B84BA6-6B07-4861-A9BE-9800721397FD}" destId="{44896EEB-3C15-4789-9331-8D8686B29119}" srcOrd="1" destOrd="0" presId="urn:microsoft.com/office/officeart/2005/8/layout/orgChart1"/>
    <dgm:cxn modelId="{7D6F1162-C8BF-4EA5-A12F-9388F9DD56AA}" type="presParOf" srcId="{44896EEB-3C15-4789-9331-8D8686B29119}" destId="{45C66724-10BD-43F1-914A-EDEDAE778433}" srcOrd="0" destOrd="0" presId="urn:microsoft.com/office/officeart/2005/8/layout/orgChart1"/>
    <dgm:cxn modelId="{2F1CC9BF-2D2A-490A-BC33-695ECDA1C315}" type="presParOf" srcId="{44896EEB-3C15-4789-9331-8D8686B29119}" destId="{4303658D-A647-4E37-A41E-65ACD53ADDF2}" srcOrd="1" destOrd="0" presId="urn:microsoft.com/office/officeart/2005/8/layout/orgChart1"/>
    <dgm:cxn modelId="{3B676527-B997-406A-AA01-C3DBFA7CF9DC}" type="presParOf" srcId="{4303658D-A647-4E37-A41E-65ACD53ADDF2}" destId="{A0238C74-061E-46CE-9BD4-716E098FB20C}" srcOrd="0" destOrd="0" presId="urn:microsoft.com/office/officeart/2005/8/layout/orgChart1"/>
    <dgm:cxn modelId="{84A88576-89EF-4835-882D-635E1CD66C73}" type="presParOf" srcId="{A0238C74-061E-46CE-9BD4-716E098FB20C}" destId="{BFCA4410-1D15-4BC1-969C-01C646F20BBB}" srcOrd="0" destOrd="0" presId="urn:microsoft.com/office/officeart/2005/8/layout/orgChart1"/>
    <dgm:cxn modelId="{3A15C674-388C-42E9-98A8-503ECE20DD17}" type="presParOf" srcId="{A0238C74-061E-46CE-9BD4-716E098FB20C}" destId="{1C500CDA-4A5A-43F6-8AF3-64A68B654C7D}" srcOrd="1" destOrd="0" presId="urn:microsoft.com/office/officeart/2005/8/layout/orgChart1"/>
    <dgm:cxn modelId="{3CED586B-15BE-4D3B-8D1F-78B455722748}" type="presParOf" srcId="{4303658D-A647-4E37-A41E-65ACD53ADDF2}" destId="{3A9FB9DF-CBEE-462D-AB2D-8ED049B29D3F}" srcOrd="1" destOrd="0" presId="urn:microsoft.com/office/officeart/2005/8/layout/orgChart1"/>
    <dgm:cxn modelId="{5B9371C2-CB0C-466F-86B3-E3B822F465F5}" type="presParOf" srcId="{4303658D-A647-4E37-A41E-65ACD53ADDF2}" destId="{47A4EF66-FBE9-4356-9F23-F9D2117C8B54}" srcOrd="2" destOrd="0" presId="urn:microsoft.com/office/officeart/2005/8/layout/orgChart1"/>
    <dgm:cxn modelId="{1C570AE6-CA19-44EA-BDC7-22C2AB2F8D6D}" type="presParOf" srcId="{44896EEB-3C15-4789-9331-8D8686B29119}" destId="{2E25F0C5-3762-4BCE-87C5-A6A47CBB9EE4}" srcOrd="2" destOrd="0" presId="urn:microsoft.com/office/officeart/2005/8/layout/orgChart1"/>
    <dgm:cxn modelId="{E0D04944-A098-48C1-9E25-B2E1C5BEABC0}" type="presParOf" srcId="{44896EEB-3C15-4789-9331-8D8686B29119}" destId="{DAC09912-CC29-430B-9405-DDB49F5814B7}" srcOrd="3" destOrd="0" presId="urn:microsoft.com/office/officeart/2005/8/layout/orgChart1"/>
    <dgm:cxn modelId="{A525E7F1-21D7-4692-B6FB-489179A5CD7F}" type="presParOf" srcId="{DAC09912-CC29-430B-9405-DDB49F5814B7}" destId="{15623003-317C-4C41-8550-2FBCA1B60F4F}" srcOrd="0" destOrd="0" presId="urn:microsoft.com/office/officeart/2005/8/layout/orgChart1"/>
    <dgm:cxn modelId="{8EDFF8BF-9462-4866-8D7F-E0DF7D7DC83D}" type="presParOf" srcId="{15623003-317C-4C41-8550-2FBCA1B60F4F}" destId="{E50E6DF6-48FE-4B1E-ACCE-FAFA86B19CC5}" srcOrd="0" destOrd="0" presId="urn:microsoft.com/office/officeart/2005/8/layout/orgChart1"/>
    <dgm:cxn modelId="{E614916C-CBAE-4B3C-B699-B0AA5329C746}" type="presParOf" srcId="{15623003-317C-4C41-8550-2FBCA1B60F4F}" destId="{BBB20F22-BAEC-427A-90F6-7BC8EBE1326B}" srcOrd="1" destOrd="0" presId="urn:microsoft.com/office/officeart/2005/8/layout/orgChart1"/>
    <dgm:cxn modelId="{103D42BB-D452-430C-96C9-D3A10D5B79C1}" type="presParOf" srcId="{DAC09912-CC29-430B-9405-DDB49F5814B7}" destId="{88DD184B-BE3C-4AC6-B31C-3AC0A678C4C2}" srcOrd="1" destOrd="0" presId="urn:microsoft.com/office/officeart/2005/8/layout/orgChart1"/>
    <dgm:cxn modelId="{944CF328-FA61-453E-90EA-6EBAA5617FB6}" type="presParOf" srcId="{DAC09912-CC29-430B-9405-DDB49F5814B7}" destId="{B5E5722C-99E5-4A91-B5AE-98452BADF649}" srcOrd="2" destOrd="0" presId="urn:microsoft.com/office/officeart/2005/8/layout/orgChart1"/>
    <dgm:cxn modelId="{93B2DC82-FB96-4142-8967-05B4C0015374}" type="presParOf" srcId="{44896EEB-3C15-4789-9331-8D8686B29119}" destId="{9E047C42-F0F8-4DB5-A0B1-6EEAB776811D}" srcOrd="4" destOrd="0" presId="urn:microsoft.com/office/officeart/2005/8/layout/orgChart1"/>
    <dgm:cxn modelId="{8D4FD598-AEEE-4244-9E99-5A09D8070DFA}" type="presParOf" srcId="{44896EEB-3C15-4789-9331-8D8686B29119}" destId="{F6038FDB-5B2F-40D8-8B9A-5D02C93B5262}" srcOrd="5" destOrd="0" presId="urn:microsoft.com/office/officeart/2005/8/layout/orgChart1"/>
    <dgm:cxn modelId="{AF1EFA69-E591-4F65-B43A-E624BF3AC2EF}" type="presParOf" srcId="{F6038FDB-5B2F-40D8-8B9A-5D02C93B5262}" destId="{35F9A645-B519-425C-8C62-D81E0A340E64}" srcOrd="0" destOrd="0" presId="urn:microsoft.com/office/officeart/2005/8/layout/orgChart1"/>
    <dgm:cxn modelId="{5C517799-AD5C-43A1-9FF7-84330985CC9B}" type="presParOf" srcId="{35F9A645-B519-425C-8C62-D81E0A340E64}" destId="{51E20DB0-156E-47F6-AAE4-D9250BECB1A3}" srcOrd="0" destOrd="0" presId="urn:microsoft.com/office/officeart/2005/8/layout/orgChart1"/>
    <dgm:cxn modelId="{4730BA9D-2D7F-4A0D-90FC-15D7ED0B439C}" type="presParOf" srcId="{35F9A645-B519-425C-8C62-D81E0A340E64}" destId="{E9E0A5C9-42DB-44C8-A220-28AD0D46EA8F}" srcOrd="1" destOrd="0" presId="urn:microsoft.com/office/officeart/2005/8/layout/orgChart1"/>
    <dgm:cxn modelId="{8000C64D-E653-49CC-A5D2-806510D4B93A}" type="presParOf" srcId="{F6038FDB-5B2F-40D8-8B9A-5D02C93B5262}" destId="{E316D766-D3AB-4989-8863-69E7ABFA2ED1}" srcOrd="1" destOrd="0" presId="urn:microsoft.com/office/officeart/2005/8/layout/orgChart1"/>
    <dgm:cxn modelId="{24302595-44BE-468B-A60F-5282BB75E4E8}" type="presParOf" srcId="{F6038FDB-5B2F-40D8-8B9A-5D02C93B5262}" destId="{BFBAE83C-B081-42B4-9ED6-CFBB59D8D38D}" srcOrd="2" destOrd="0" presId="urn:microsoft.com/office/officeart/2005/8/layout/orgChart1"/>
    <dgm:cxn modelId="{83A8D6E0-7EA2-4123-B1DE-BFF0767A306E}" type="presParOf" srcId="{02B84BA6-6B07-4861-A9BE-9800721397FD}" destId="{36FD6C1B-B075-4DEC-9474-1F33B489808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53763F-5B26-45B4-916F-B9D23D1AC7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21B26E-3C77-4FEC-867E-6D82640E542F}">
      <dgm:prSet phldrT="[Text]" custT="1"/>
      <dgm:spPr/>
      <dgm:t>
        <a:bodyPr/>
        <a:lstStyle/>
        <a:p>
          <a:pPr algn="ctr"/>
          <a:r>
            <a:rPr lang="mn-M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60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.</a:t>
          </a:r>
          <a:r>
            <a:rPr lang="mn-M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0</a:t>
          </a:r>
          <a:r>
            <a: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 </a:t>
          </a:r>
          <a:r>
            <a:rPr lang="mn-M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мянган өрх хамрагдаж </a:t>
          </a:r>
          <a:r>
            <a:rPr lang="mn-M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НИЙТ 3,5 ТЭРБУМ </a:t>
          </a:r>
          <a:r>
            <a:rPr lang="mn-M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төгрөгийн хөнгөлөлт үзүүлсэн байна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gm:t>
    </dgm:pt>
    <dgm:pt modelId="{5B4565DD-AC4A-41FD-AA7F-6522EC69D7B1}" type="parTrans" cxnId="{790C7599-EE6B-4AFD-A54A-25A0DDD6DF5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A4A162-430F-463F-A7BF-2AACF3E346BC}" type="sibTrans" cxnId="{790C7599-EE6B-4AFD-A54A-25A0DDD6DF50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0DB950-A00A-4EA7-8D7B-FB9503582B45}" type="pres">
      <dgm:prSet presAssocID="{D153763F-5B26-45B4-916F-B9D23D1AC7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B89340-45D5-4709-ABAC-F77ED036EC10}" type="pres">
      <dgm:prSet presAssocID="{A421B26E-3C77-4FEC-867E-6D82640E542F}" presName="parentText" presStyleLbl="node1" presStyleIdx="0" presStyleCnt="1" custScaleY="108826" custLinFactNeighborY="-178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0C7599-EE6B-4AFD-A54A-25A0DDD6DF50}" srcId="{D153763F-5B26-45B4-916F-B9D23D1AC7E6}" destId="{A421B26E-3C77-4FEC-867E-6D82640E542F}" srcOrd="0" destOrd="0" parTransId="{5B4565DD-AC4A-41FD-AA7F-6522EC69D7B1}" sibTransId="{2EA4A162-430F-463F-A7BF-2AACF3E346BC}"/>
    <dgm:cxn modelId="{5B9E3658-78EF-4DF1-8547-852FF3CC1C86}" type="presOf" srcId="{D153763F-5B26-45B4-916F-B9D23D1AC7E6}" destId="{2E0DB950-A00A-4EA7-8D7B-FB9503582B45}" srcOrd="0" destOrd="0" presId="urn:microsoft.com/office/officeart/2005/8/layout/vList2"/>
    <dgm:cxn modelId="{DC9F4573-6E1A-4F07-A418-716E1C81E262}" type="presOf" srcId="{A421B26E-3C77-4FEC-867E-6D82640E542F}" destId="{CFB89340-45D5-4709-ABAC-F77ED036EC10}" srcOrd="0" destOrd="0" presId="urn:microsoft.com/office/officeart/2005/8/layout/vList2"/>
    <dgm:cxn modelId="{554079B8-71F8-4CB4-BC19-9C46EBD680B9}" type="presParOf" srcId="{2E0DB950-A00A-4EA7-8D7B-FB9503582B45}" destId="{CFB89340-45D5-4709-ABAC-F77ED036EC10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47C42-F0F8-4DB5-A0B1-6EEAB776811D}">
      <dsp:nvSpPr>
        <dsp:cNvPr id="0" name=""/>
        <dsp:cNvSpPr/>
      </dsp:nvSpPr>
      <dsp:spPr>
        <a:xfrm>
          <a:off x="4341578" y="1381049"/>
          <a:ext cx="2927931" cy="70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819"/>
              </a:lnTo>
              <a:lnTo>
                <a:pt x="2927931" y="502819"/>
              </a:lnTo>
              <a:lnTo>
                <a:pt x="2927931" y="7034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5F0C5-3762-4BCE-87C5-A6A47CBB9EE4}">
      <dsp:nvSpPr>
        <dsp:cNvPr id="0" name=""/>
        <dsp:cNvSpPr/>
      </dsp:nvSpPr>
      <dsp:spPr>
        <a:xfrm>
          <a:off x="4290012" y="1381049"/>
          <a:ext cx="91440" cy="703408"/>
        </a:xfrm>
        <a:custGeom>
          <a:avLst/>
          <a:gdLst/>
          <a:ahLst/>
          <a:cxnLst/>
          <a:rect l="0" t="0" r="0" b="0"/>
          <a:pathLst>
            <a:path>
              <a:moveTo>
                <a:pt x="51565" y="0"/>
              </a:moveTo>
              <a:lnTo>
                <a:pt x="51565" y="502819"/>
              </a:lnTo>
              <a:lnTo>
                <a:pt x="45720" y="502819"/>
              </a:lnTo>
              <a:lnTo>
                <a:pt x="45720" y="7034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66724-10BD-43F1-914A-EDEDAE778433}">
      <dsp:nvSpPr>
        <dsp:cNvPr id="0" name=""/>
        <dsp:cNvSpPr/>
      </dsp:nvSpPr>
      <dsp:spPr>
        <a:xfrm>
          <a:off x="1379298" y="1381049"/>
          <a:ext cx="2962280" cy="703408"/>
        </a:xfrm>
        <a:custGeom>
          <a:avLst/>
          <a:gdLst/>
          <a:ahLst/>
          <a:cxnLst/>
          <a:rect l="0" t="0" r="0" b="0"/>
          <a:pathLst>
            <a:path>
              <a:moveTo>
                <a:pt x="2962280" y="0"/>
              </a:moveTo>
              <a:lnTo>
                <a:pt x="2962280" y="502819"/>
              </a:lnTo>
              <a:lnTo>
                <a:pt x="0" y="502819"/>
              </a:lnTo>
              <a:lnTo>
                <a:pt x="0" y="7034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E15EC-C53B-4A9B-A9D2-AFCCD12BDDE7}">
      <dsp:nvSpPr>
        <dsp:cNvPr id="0" name=""/>
        <dsp:cNvSpPr/>
      </dsp:nvSpPr>
      <dsp:spPr>
        <a:xfrm>
          <a:off x="1432129" y="18381"/>
          <a:ext cx="5818897" cy="13626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Шаталтаас ялгарсан өчүүхэн жижиг хатуу биет, агаарын</a:t>
          </a:r>
          <a:r>
            <a:rPr lang="en-US" sz="28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</a:t>
          </a:r>
          <a:r>
            <a:rPr lang="mn-MN" sz="28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хольцыг утаа гэнэ</a:t>
          </a:r>
          <a:endParaRPr lang="en-US" sz="2800" b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432129" y="18381"/>
        <a:ext cx="5818897" cy="1362668"/>
      </dsp:txXfrm>
    </dsp:sp>
    <dsp:sp modelId="{BFCA4410-1D15-4BC1-969C-01C646F20BBB}">
      <dsp:nvSpPr>
        <dsp:cNvPr id="0" name=""/>
        <dsp:cNvSpPr/>
      </dsp:nvSpPr>
      <dsp:spPr>
        <a:xfrm>
          <a:off x="118261" y="2084458"/>
          <a:ext cx="2522073" cy="9551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b="1" kern="1200" cap="all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Тоосонцор</a:t>
          </a:r>
          <a:endParaRPr lang="en-US" sz="3200" b="1" kern="1200" cap="all" baseline="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18261" y="2084458"/>
        <a:ext cx="2522073" cy="955185"/>
      </dsp:txXfrm>
    </dsp:sp>
    <dsp:sp modelId="{E50E6DF6-48FE-4B1E-ACCE-FAFA86B19CC5}">
      <dsp:nvSpPr>
        <dsp:cNvPr id="0" name=""/>
        <dsp:cNvSpPr/>
      </dsp:nvSpPr>
      <dsp:spPr>
        <a:xfrm>
          <a:off x="2956463" y="2084458"/>
          <a:ext cx="2758538" cy="9551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b="1" kern="1200" cap="all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Азотын ИСЭЛ, ХИЙ</a:t>
          </a:r>
          <a:endParaRPr lang="en-US" sz="2800" b="1" kern="1200" cap="all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2956463" y="2084458"/>
        <a:ext cx="2758538" cy="955185"/>
      </dsp:txXfrm>
    </dsp:sp>
    <dsp:sp modelId="{51E20DB0-156E-47F6-AAE4-D9250BECB1A3}">
      <dsp:nvSpPr>
        <dsp:cNvPr id="0" name=""/>
        <dsp:cNvSpPr/>
      </dsp:nvSpPr>
      <dsp:spPr>
        <a:xfrm>
          <a:off x="6010479" y="2084458"/>
          <a:ext cx="2518061" cy="9551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n-MN" sz="2800" b="1" kern="1200" cap="all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b="1" kern="1200" cap="all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Хүхэрлэг хий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cap="all" baseline="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6010479" y="2084458"/>
        <a:ext cx="2518061" cy="955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89340-45D5-4709-ABAC-F77ED036EC10}">
      <dsp:nvSpPr>
        <dsp:cNvPr id="0" name=""/>
        <dsp:cNvSpPr/>
      </dsp:nvSpPr>
      <dsp:spPr>
        <a:xfrm>
          <a:off x="0" y="0"/>
          <a:ext cx="8534400" cy="1324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60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.</a:t>
          </a:r>
          <a:r>
            <a:rPr lang="mn-MN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0</a:t>
          </a:r>
          <a:r>
            <a:rPr lang="en-US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 </a:t>
          </a:r>
          <a:r>
            <a:rPr lang="mn-MN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мянган өрх хамрагдаж </a:t>
          </a:r>
          <a:r>
            <a:rPr lang="mn-MN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НИЙТ 3,5 ТЭРБУМ </a:t>
          </a:r>
          <a:r>
            <a:rPr lang="mn-MN" sz="2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rPr>
            <a:t>төгрөгийн хөнгөлөлт үзүүлсэн байна</a:t>
          </a:r>
          <a:endParaRPr lang="en-US" sz="28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Times New Roman" pitchFamily="18" charset="0"/>
          </a:endParaRPr>
        </a:p>
      </dsp:txBody>
      <dsp:txXfrm>
        <a:off x="64642" y="64642"/>
        <a:ext cx="8405116" cy="1194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4811D74-1972-44C6-B12F-040385F2D986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373A1C4-0EE1-4595-94AD-32E0F9C73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86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A1C4-0EE1-4595-94AD-32E0F9C734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797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1163638"/>
            <a:ext cx="4186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mn-M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12EA-841C-4E53-89B3-4BC3263AC7E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692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A1C4-0EE1-4595-94AD-32E0F9C734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93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Түлшинд</a:t>
            </a:r>
            <a:r>
              <a:rPr lang="mn-MN" baseline="0" dirty="0" smtClean="0"/>
              <a:t> өгсөн урамшуулал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A1C4-0EE1-4595-94AD-32E0F9C7349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536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C42ADD-0093-4097-B7C8-DC7AAE9251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78832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1163638"/>
            <a:ext cx="4186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mn-MN" sz="1300" dirty="0" smtClean="0"/>
              <a:t>Рендерлэсэн зураг оруулаад станцуудыг зурагаа нэг нэгээр нь харуулна. Зурган дээр нь мэдээллээ өгөх байдлаа явна. </a:t>
            </a:r>
            <a:r>
              <a:rPr lang="en-US" sz="1300" dirty="0" smtClean="0"/>
              <a:t>-&gt;</a:t>
            </a:r>
            <a:r>
              <a:rPr lang="mn-MN" sz="1300" dirty="0" smtClean="0"/>
              <a:t> Энхмөнх</a:t>
            </a:r>
            <a:endParaRPr lang="en-US" sz="1300" dirty="0" smtClean="0"/>
          </a:p>
          <a:p>
            <a:pPr lvl="0"/>
            <a:endParaRPr lang="en-US" sz="1300" dirty="0" smtClean="0"/>
          </a:p>
          <a:p>
            <a:pPr marL="165826" indent="-165826">
              <a:buFontTx/>
              <a:buChar char="-"/>
            </a:pPr>
            <a:r>
              <a:rPr lang="mn-MN" sz="1400" dirty="0" smtClean="0"/>
              <a:t>Амгалан ДС – 2014 оны 10-р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3-р ЦС-ын өргөтгөл – 2014 оны 5-р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4-р ЦС-ын өргөтгөл – 2014 оны 10-р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450 мвт-ын Тавантолгойн ЦС эхлүүлэх</a:t>
            </a:r>
          </a:p>
          <a:p>
            <a:pPr marL="165826" indent="-165826">
              <a:buFontTx/>
              <a:buChar char="-"/>
            </a:pPr>
            <a:endParaRPr lang="mn-MN" sz="1400" dirty="0" smtClean="0"/>
          </a:p>
          <a:p>
            <a:pPr marL="165826" indent="-165826">
              <a:buFontTx/>
              <a:buChar char="-"/>
            </a:pPr>
            <a:endParaRPr lang="mn-MN" sz="1400" dirty="0" smtClean="0"/>
          </a:p>
          <a:p>
            <a:pPr lvl="0"/>
            <a:endParaRPr lang="mn-M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12EA-841C-4E53-89B3-4BC3263AC7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107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1163638"/>
            <a:ext cx="4186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mn-MN" sz="1300" dirty="0" smtClean="0"/>
              <a:t>Рендерлэсэн зураг оруулаад станцуудыг зурагаа нэг нэгээр нь харуулна. Зурган дээр нь мэдээллээ өгөх байдлаа явна. </a:t>
            </a:r>
            <a:r>
              <a:rPr lang="en-US" sz="1300" dirty="0" smtClean="0"/>
              <a:t>-&gt;</a:t>
            </a:r>
            <a:r>
              <a:rPr lang="mn-MN" sz="1300" dirty="0" smtClean="0"/>
              <a:t> Энхмөнх</a:t>
            </a:r>
            <a:endParaRPr lang="en-US" sz="1300" dirty="0" smtClean="0"/>
          </a:p>
          <a:p>
            <a:pPr lvl="0"/>
            <a:endParaRPr lang="en-US" sz="1300" dirty="0" smtClean="0"/>
          </a:p>
          <a:p>
            <a:pPr marL="165826" indent="-165826">
              <a:buFontTx/>
              <a:buChar char="-"/>
            </a:pPr>
            <a:r>
              <a:rPr lang="mn-MN" sz="1400" dirty="0" smtClean="0"/>
              <a:t>Амгалан ДС – 2014 оны 10-р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3-р ЦС-ын өргөтгөл – 2014 оны 5-р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4-р ЦС-ын өргөтгөл – 2014 оны 10-р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450 мвт-ын Тавантолгойн ЦС эхлүүлэх</a:t>
            </a:r>
          </a:p>
          <a:p>
            <a:pPr marL="165826" indent="-165826">
              <a:buFontTx/>
              <a:buChar char="-"/>
            </a:pPr>
            <a:endParaRPr lang="mn-MN" sz="1400" dirty="0" smtClean="0"/>
          </a:p>
          <a:p>
            <a:pPr marL="165826" indent="-165826">
              <a:buFontTx/>
              <a:buChar char="-"/>
            </a:pPr>
            <a:endParaRPr lang="mn-MN" sz="1400" dirty="0" smtClean="0"/>
          </a:p>
          <a:p>
            <a:pPr lvl="0"/>
            <a:endParaRPr lang="mn-M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12EA-841C-4E53-89B3-4BC3263AC7E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107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1163638"/>
            <a:ext cx="4186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mn-MN" sz="1300" dirty="0" smtClean="0"/>
              <a:t>Рендерлэсэн зураг оруулаад станцуудыг зурагаа нэг нэгээр нь харуулна. Зурган дээр нь мэдээллээ өгөх байдлаа явна. </a:t>
            </a:r>
            <a:r>
              <a:rPr lang="en-US" sz="1300" dirty="0" smtClean="0"/>
              <a:t>-&gt;</a:t>
            </a:r>
            <a:r>
              <a:rPr lang="mn-MN" sz="1300" dirty="0" smtClean="0"/>
              <a:t> Энхмөнх</a:t>
            </a:r>
            <a:endParaRPr lang="en-US" sz="1300" dirty="0" smtClean="0"/>
          </a:p>
          <a:p>
            <a:pPr lvl="0"/>
            <a:endParaRPr lang="en-US" sz="1300" dirty="0" smtClean="0"/>
          </a:p>
          <a:p>
            <a:pPr marL="165826" indent="-165826">
              <a:buFontTx/>
              <a:buChar char="-"/>
            </a:pPr>
            <a:r>
              <a:rPr lang="mn-MN" sz="1400" dirty="0" smtClean="0"/>
              <a:t>Амгалан ДС – 2014 оны 10-р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3-р ЦС-ын өргөтгөл – 2014 оны 5-р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4-р ЦС-ын өргөтгөл – 2014 оны 10-р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450 мвт-ын Тавантолгойн ЦС эхлүүлэх</a:t>
            </a:r>
          </a:p>
          <a:p>
            <a:pPr marL="165826" indent="-165826">
              <a:buFontTx/>
              <a:buChar char="-"/>
            </a:pPr>
            <a:endParaRPr lang="mn-MN" sz="1400" dirty="0" smtClean="0"/>
          </a:p>
          <a:p>
            <a:pPr marL="165826" indent="-165826">
              <a:buFontTx/>
              <a:buChar char="-"/>
            </a:pPr>
            <a:endParaRPr lang="mn-MN" sz="1400" dirty="0" smtClean="0"/>
          </a:p>
          <a:p>
            <a:pPr lvl="0"/>
            <a:endParaRPr lang="mn-M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12EA-841C-4E53-89B3-4BC3263AC7E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107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1163638"/>
            <a:ext cx="4186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mn-MN" sz="1300" dirty="0" smtClean="0"/>
              <a:t>Рендерлэсэн зураг оруулаад станцуудыг зурагаа нэг нэгээр нь харуулна. Зурган дээр нь мэдээллээ өгөх байдлаа явна. </a:t>
            </a:r>
            <a:r>
              <a:rPr lang="en-US" sz="1300" dirty="0" smtClean="0"/>
              <a:t>-&gt;</a:t>
            </a:r>
            <a:r>
              <a:rPr lang="mn-MN" sz="1300" dirty="0" smtClean="0"/>
              <a:t> Энхмөнх</a:t>
            </a:r>
            <a:endParaRPr lang="en-US" sz="1300" dirty="0" smtClean="0"/>
          </a:p>
          <a:p>
            <a:pPr lvl="0"/>
            <a:endParaRPr lang="en-US" sz="1300" dirty="0" smtClean="0"/>
          </a:p>
          <a:p>
            <a:pPr marL="165826" indent="-165826">
              <a:buFontTx/>
              <a:buChar char="-"/>
            </a:pPr>
            <a:r>
              <a:rPr lang="mn-MN" sz="1400" dirty="0" smtClean="0"/>
              <a:t>Амгалан ДС – 2014 оны 10-р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3-р ЦС-ын өргөтгөл – 2014 оны 5-р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4-р ЦС-ын өргөтгөл – 2014 оны 10-р сард</a:t>
            </a:r>
          </a:p>
          <a:p>
            <a:pPr marL="165826" indent="-165826">
              <a:buFontTx/>
              <a:buChar char="-"/>
            </a:pPr>
            <a:r>
              <a:rPr lang="mn-MN" sz="1400" dirty="0" smtClean="0"/>
              <a:t>450 мвт-ын Тавантолгойн ЦС эхлүүлэх</a:t>
            </a:r>
          </a:p>
          <a:p>
            <a:pPr marL="165826" indent="-165826">
              <a:buFontTx/>
              <a:buChar char="-"/>
            </a:pPr>
            <a:endParaRPr lang="mn-MN" sz="1400" dirty="0" smtClean="0"/>
          </a:p>
          <a:p>
            <a:pPr marL="165826" indent="-165826">
              <a:buFontTx/>
              <a:buChar char="-"/>
            </a:pPr>
            <a:endParaRPr lang="mn-MN" sz="1400" dirty="0" smtClean="0"/>
          </a:p>
          <a:p>
            <a:pPr lvl="0"/>
            <a:endParaRPr lang="mn-M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12EA-841C-4E53-89B3-4BC3263AC7E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107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3513" y="1163638"/>
            <a:ext cx="4186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mn-MN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12EA-841C-4E53-89B3-4BC3263AC7E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779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3CC6-7093-4BDB-848E-283F755A33F6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435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F745-4295-43CC-95C8-39A2B83BA2D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45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9173-1DE3-40C1-B526-9EF94ABBD045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66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2D02-E5BE-4970-A0C5-21D9EA7CCC15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8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3B8F-ECEB-4108-8FA8-9CAE1F9CB5C2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21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2D6-73A4-47C8-857A-EA342A5C5B2C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3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0222-925C-42E5-9918-AD695B3105B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368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B0CD-5BCE-4308-B42E-AB103A93BF6C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18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5826-F499-488E-8A64-7F183A7216E0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15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A7A6-3C69-4315-8EE5-E4885C5F1694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958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192D-463E-44A9-991C-2291E5BF98FD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946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ABDC-787B-4373-BBB5-71CFA64FEFFC}" type="datetime1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58FE8-0F0D-4902-9863-161A2BD4B9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398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28800" y="2252976"/>
            <a:ext cx="5562600" cy="2532472"/>
            <a:chOff x="1924050" y="2214876"/>
            <a:chExt cx="5562600" cy="2532472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1924050" y="3657600"/>
              <a:ext cx="5562600" cy="108974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C5908"/>
                  </a:solidFill>
                </a:rPr>
                <a:t>“</a:t>
              </a:r>
              <a:r>
                <a:rPr lang="mn-MN" sz="4400" b="1" dirty="0">
                  <a:solidFill>
                    <a:srgbClr val="FC5908"/>
                  </a:solidFill>
                </a:rPr>
                <a:t>УТАА</a:t>
              </a:r>
              <a:r>
                <a:rPr lang="en-US" sz="4400" b="1" dirty="0" smtClean="0">
                  <a:solidFill>
                    <a:srgbClr val="FC5908"/>
                  </a:solidFill>
                </a:rPr>
                <a:t>” </a:t>
              </a:r>
              <a:r>
                <a:rPr lang="mn-MN" sz="4400" b="1" dirty="0" smtClean="0">
                  <a:solidFill>
                    <a:srgbClr val="26448C"/>
                  </a:solidFill>
                </a:rPr>
                <a:t>ХЭЛЭЛЦҮҮЛЭГ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448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6448C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lang="mn-MN" sz="2800" dirty="0">
                  <a:solidFill>
                    <a:srgbClr val="FC5908"/>
                  </a:solidFill>
                  <a:latin typeface="+mj-lt"/>
                </a:rPr>
                <a:t>ШИНЭЧЛЭЛИЙН ЗАСГИЙН </a:t>
              </a:r>
              <a:r>
                <a:rPr lang="mn-MN" sz="2800" dirty="0" smtClean="0">
                  <a:solidFill>
                    <a:srgbClr val="FC5908"/>
                  </a:solidFill>
                  <a:latin typeface="+mj-lt"/>
                </a:rPr>
                <a:t>ГАЗАР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112" y="2214876"/>
              <a:ext cx="1272857" cy="13985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42889" y="2362200"/>
            <a:ext cx="8305800" cy="1752600"/>
          </a:xfrm>
        </p:spPr>
        <p:txBody>
          <a:bodyPr numCol="2">
            <a:noAutofit/>
          </a:bodyPr>
          <a:lstStyle/>
          <a:p>
            <a:r>
              <a:rPr lang="mn-MN" sz="2400" b="1" dirty="0" smtClean="0">
                <a:cs typeface="Times New Roman" pitchFamily="18" charset="0"/>
              </a:rPr>
              <a:t>САЙЖРУУЛСАН ЗУУХ</a:t>
            </a:r>
          </a:p>
          <a:p>
            <a:r>
              <a:rPr lang="mn-MN" sz="2400" b="1" dirty="0" smtClean="0">
                <a:cs typeface="Times New Roman" pitchFamily="18" charset="0"/>
              </a:rPr>
              <a:t>ДУЛААЛГА, ГОНХ </a:t>
            </a:r>
          </a:p>
          <a:p>
            <a:r>
              <a:rPr lang="mn-MN" sz="2400" b="1" dirty="0" smtClean="0">
                <a:cs typeface="Times New Roman" pitchFamily="18" charset="0"/>
              </a:rPr>
              <a:t>НАМ ДАРАЛТЫН ЗУУХ</a:t>
            </a:r>
          </a:p>
          <a:p>
            <a:r>
              <a:rPr lang="mn-MN" sz="2400" b="1" dirty="0" smtClean="0">
                <a:cs typeface="Times New Roman" pitchFamily="18" charset="0"/>
              </a:rPr>
              <a:t>САЙЖРУУЛСАН ТҮЛШ</a:t>
            </a:r>
            <a:endParaRPr lang="en-US" sz="2400" b="1" dirty="0" smtClean="0">
              <a:cs typeface="Times New Roman" pitchFamily="18" charset="0"/>
            </a:endParaRPr>
          </a:p>
          <a:p>
            <a:pPr marL="1949450" indent="-1588">
              <a:buNone/>
            </a:pPr>
            <a:endParaRPr lang="mn-MN" sz="2400" b="1" dirty="0" smtClean="0">
              <a:cs typeface="Times New Roman" pitchFamily="18" charset="0"/>
            </a:endParaRPr>
          </a:p>
          <a:p>
            <a:endParaRPr lang="mn-MN" sz="2400" b="1" dirty="0" smtClean="0">
              <a:cs typeface="Times New Roman" pitchFamily="18" charset="0"/>
            </a:endParaRPr>
          </a:p>
          <a:p>
            <a:endParaRPr lang="en-US" sz="2400" b="1" dirty="0" smtClean="0">
              <a:cs typeface="Times New Roman" pitchFamily="18" charset="0"/>
            </a:endParaRPr>
          </a:p>
          <a:p>
            <a:pPr marL="1949450" indent="-1588">
              <a:buNone/>
            </a:pPr>
            <a:endParaRPr lang="mn-MN" sz="2400" b="1" dirty="0" smtClean="0">
              <a:cs typeface="Times New Roman" pitchFamily="18" charset="0"/>
            </a:endParaRPr>
          </a:p>
          <a:p>
            <a:r>
              <a:rPr lang="mn-MN" sz="2400" b="1" dirty="0" smtClean="0">
                <a:cs typeface="Times New Roman" pitchFamily="18" charset="0"/>
              </a:rPr>
              <a:t>ТЭЭВРИЙН ХЭРЭГСЭЛ</a:t>
            </a:r>
          </a:p>
          <a:p>
            <a:r>
              <a:rPr lang="mn-MN" sz="2400" b="1" dirty="0" smtClean="0">
                <a:cs typeface="Times New Roman" pitchFamily="18" charset="0"/>
              </a:rPr>
              <a:t>ЦАХИЛГААН, ДУЛААН</a:t>
            </a:r>
          </a:p>
          <a:p>
            <a:r>
              <a:rPr lang="mn-MN" sz="2400" b="1" dirty="0" smtClean="0">
                <a:cs typeface="Times New Roman" pitchFamily="18" charset="0"/>
              </a:rPr>
              <a:t>ЦАХИЛГААНЫ УРАМШУУЛАЛ</a:t>
            </a:r>
          </a:p>
          <a:p>
            <a:pPr marL="2117725" indent="-1588">
              <a:buNone/>
            </a:pPr>
            <a:endParaRPr lang="mn-MN" sz="2400" b="1" dirty="0" smtClean="0">
              <a:cs typeface="Times New Roman" pitchFamily="18" charset="0"/>
            </a:endParaRPr>
          </a:p>
          <a:p>
            <a:pPr marL="2117725" indent="-1588">
              <a:buNone/>
            </a:pPr>
            <a:endParaRPr lang="mn-MN" sz="2400" b="1" dirty="0" smtClean="0">
              <a:cs typeface="Times New Roman" pitchFamily="18" charset="0"/>
            </a:endParaRPr>
          </a:p>
          <a:p>
            <a:endParaRPr lang="mn-MN" sz="2400" b="1" dirty="0" smtClean="0"/>
          </a:p>
          <a:p>
            <a:endParaRPr lang="mn-MN" sz="2400" b="1" dirty="0" smtClean="0"/>
          </a:p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1295400"/>
            <a:ext cx="9857874" cy="8382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</a:t>
            </a:r>
            <a:r>
              <a:rPr lang="mn-M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ХЭРЭГЖҮҮЛСЭН АЖЛЫН ЧИГЛЭЛ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mn-M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ХӨРӨНГӨ ОРУУЛАЛТ</a:t>
            </a:r>
            <a:endParaRPr lang="mn-MN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C:\Users\Tuvshintur\Pictures\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648200"/>
            <a:ext cx="1393371" cy="1219199"/>
          </a:xfrm>
          <a:prstGeom prst="rect">
            <a:avLst/>
          </a:prstGeom>
          <a:noFill/>
        </p:spPr>
      </p:pic>
      <p:pic>
        <p:nvPicPr>
          <p:cNvPr id="12" name="Picture 4" descr="C:\Users\Tuvshintur\Pictures\Ц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531120"/>
            <a:ext cx="1294226" cy="1412480"/>
          </a:xfrm>
          <a:prstGeom prst="rect">
            <a:avLst/>
          </a:prstGeom>
          <a:noFill/>
        </p:spPr>
      </p:pic>
      <p:pic>
        <p:nvPicPr>
          <p:cNvPr id="13" name="Picture 5" descr="C:\Users\Tuvshintur\Pictures\ЗГ.jpg"/>
          <p:cNvPicPr>
            <a:picLocks noChangeAspect="1" noChangeArrowheads="1"/>
          </p:cNvPicPr>
          <p:nvPr/>
        </p:nvPicPr>
        <p:blipFill>
          <a:blip r:embed="rId4" cstate="print"/>
          <a:srcRect l="15385" r="15385"/>
          <a:stretch>
            <a:fillRect/>
          </a:stretch>
        </p:blipFill>
        <p:spPr bwMode="auto">
          <a:xfrm>
            <a:off x="609600" y="4572000"/>
            <a:ext cx="1295400" cy="1309793"/>
          </a:xfrm>
          <a:prstGeom prst="rect">
            <a:avLst/>
          </a:prstGeom>
          <a:noFill/>
        </p:spPr>
      </p:pic>
      <p:pic>
        <p:nvPicPr>
          <p:cNvPr id="14" name="Picture 6" descr="C:\Users\Tuvshintur\Pictures\m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00"/>
            <a:ext cx="1295400" cy="12954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-1828800" y="5877328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0" indent="-1588" algn="ctr">
              <a:buNone/>
            </a:pP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    70</a:t>
            </a:r>
            <a:r>
              <a:rPr lang="mn-MN" sz="22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mn-MN" sz="2200" b="1" dirty="0" smtClean="0">
                <a:cs typeface="Times New Roman" pitchFamily="18" charset="0"/>
              </a:rPr>
              <a:t> ТЭРБУМ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mn-MN" sz="2200" b="1" dirty="0" smtClean="0">
                <a:cs typeface="Times New Roman" pitchFamily="18" charset="0"/>
              </a:rPr>
              <a:t>₮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867400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0" indent="-1588" algn="ctr">
              <a:buNone/>
            </a:pP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 80</a:t>
            </a:r>
            <a:r>
              <a:rPr lang="mn-MN" sz="22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mn-MN" sz="2200" b="1" dirty="0" smtClean="0">
                <a:cs typeface="Times New Roman" pitchFamily="18" charset="0"/>
              </a:rPr>
              <a:t> ТЭРБУМ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mn-MN" sz="2200" b="1" dirty="0" smtClean="0">
                <a:cs typeface="Times New Roman" pitchFamily="18" charset="0"/>
              </a:rPr>
              <a:t>₮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5867400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0" indent="-1588" algn="ctr">
              <a:buNone/>
            </a:pP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50</a:t>
            </a:r>
            <a:r>
              <a:rPr lang="mn-MN" sz="22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mn-MN" sz="2200" b="1" dirty="0" smtClean="0">
                <a:cs typeface="Times New Roman" pitchFamily="18" charset="0"/>
              </a:rPr>
              <a:t> ТЭРБУМ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mn-MN" sz="2200" b="1" dirty="0" smtClean="0">
                <a:cs typeface="Times New Roman" pitchFamily="18" charset="0"/>
              </a:rPr>
              <a:t>₮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5867400"/>
            <a:ext cx="434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0" indent="-1588" algn="ctr">
              <a:buNone/>
            </a:pP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12</a:t>
            </a:r>
            <a:r>
              <a:rPr lang="mn-MN" sz="22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mn-MN" sz="2200" b="1" dirty="0" smtClean="0">
                <a:cs typeface="Times New Roman" pitchFamily="18" charset="0"/>
              </a:rPr>
              <a:t> ТЭРБУМ</a:t>
            </a:r>
            <a:r>
              <a:rPr lang="en-US" sz="2200" b="1" dirty="0" smtClean="0">
                <a:cs typeface="Times New Roman" pitchFamily="18" charset="0"/>
              </a:rPr>
              <a:t> </a:t>
            </a:r>
            <a:r>
              <a:rPr lang="mn-MN" sz="2200" b="1" dirty="0" smtClean="0">
                <a:cs typeface="Times New Roman" pitchFamily="18" charset="0"/>
              </a:rPr>
              <a:t>₮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0.00139 L -0.66927 0.0053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4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772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2400" dirty="0" smtClean="0">
                <a:latin typeface="+mj-lt"/>
                <a:cs typeface="Times New Roman" pitchFamily="18" charset="0"/>
              </a:rPr>
              <a:t>УЛААНБААТАР ХОТОД </a:t>
            </a:r>
            <a:r>
              <a:rPr lang="mn-MN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НИЙТ 1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48</a:t>
            </a:r>
            <a:r>
              <a:rPr lang="mn-MN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МЯНГАН ЗУУХ </a:t>
            </a:r>
            <a:r>
              <a:rPr lang="mn-MN" sz="2400" dirty="0" smtClean="0">
                <a:latin typeface="+mj-lt"/>
                <a:cs typeface="Times New Roman" pitchFamily="18" charset="0"/>
              </a:rPr>
              <a:t>ТАРААГААД БАЙНА.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mn-MN" sz="2400" dirty="0" smtClean="0">
                <a:latin typeface="+mj-lt"/>
                <a:cs typeface="Times New Roman" pitchFamily="18" charset="0"/>
              </a:rPr>
              <a:t>САЙЖРУУЛСАН ЗУУХЫГ ЗӨВ АШИГЛАСНААР:</a:t>
            </a:r>
          </a:p>
          <a:p>
            <a:pPr marL="692150"/>
            <a:r>
              <a:rPr lang="mn-MN" sz="2400" dirty="0" smtClean="0">
                <a:latin typeface="+mj-lt"/>
                <a:cs typeface="Times New Roman" pitchFamily="18" charset="0"/>
              </a:rPr>
              <a:t>УТААНЫ ХЭМЖЭЭГ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mn-MN" sz="2400" dirty="0" smtClean="0">
                <a:latin typeface="+mj-lt"/>
                <a:cs typeface="Times New Roman" pitchFamily="18" charset="0"/>
              </a:rPr>
              <a:t>БУУРУУЛНА</a:t>
            </a:r>
          </a:p>
          <a:p>
            <a:pPr marL="692150"/>
            <a:r>
              <a:rPr lang="mn-MN" sz="2400" dirty="0" smtClean="0">
                <a:latin typeface="+mj-lt"/>
                <a:cs typeface="Times New Roman" pitchFamily="18" charset="0"/>
              </a:rPr>
              <a:t>ТҮЛШИЙГ ХЭМНЭНЭ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 descr="old stove.jpg"/>
          <p:cNvPicPr>
            <a:picLocks noChangeAspect="1"/>
          </p:cNvPicPr>
          <p:nvPr/>
        </p:nvPicPr>
        <p:blipFill>
          <a:blip r:embed="rId2" cstate="print"/>
          <a:srcRect l="4876"/>
          <a:stretch>
            <a:fillRect/>
          </a:stretch>
        </p:blipFill>
        <p:spPr>
          <a:xfrm>
            <a:off x="1447800" y="4193513"/>
            <a:ext cx="1752600" cy="251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new stove.jpg"/>
          <p:cNvPicPr>
            <a:picLocks noChangeAspect="1"/>
          </p:cNvPicPr>
          <p:nvPr/>
        </p:nvPicPr>
        <p:blipFill>
          <a:blip r:embed="rId3" cstate="print"/>
          <a:srcRect r="14013"/>
          <a:stretch>
            <a:fillRect/>
          </a:stretch>
        </p:blipFill>
        <p:spPr>
          <a:xfrm>
            <a:off x="5715000" y="4073243"/>
            <a:ext cx="1572040" cy="278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096000" y="1295400"/>
            <a:ext cx="9857874" cy="68831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mn-M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САЙЖРУУЛСАН </a:t>
            </a:r>
            <a:r>
              <a:rPr lang="mn-M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ЗУУХ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3681411" y="4866059"/>
            <a:ext cx="1610558" cy="925141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-3.7037E-7 L -0.66927 0.0039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4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59204"/>
            <a:ext cx="903239" cy="19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640" y="3355062"/>
            <a:ext cx="88050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282" y="5343604"/>
            <a:ext cx="10566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7785" y="5194102"/>
            <a:ext cx="798215" cy="149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DF58FE8-0F0D-4902-9863-161A2BD4B9C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05000" y="5521404"/>
            <a:ext cx="243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dirty="0" smtClean="0">
                <a:cs typeface="Times New Roman" pitchFamily="18" charset="0"/>
              </a:rPr>
              <a:t>ХЭРЭГЛЭГЧИЙН ТӨЛӨХ ҮНЭ: </a:t>
            </a:r>
            <a:r>
              <a:rPr lang="mn-MN" sz="1600" dirty="0" smtClean="0">
                <a:solidFill>
                  <a:srgbClr val="FF0000"/>
                </a:solidFill>
                <a:cs typeface="Times New Roman" pitchFamily="18" charset="0"/>
              </a:rPr>
              <a:t>36 334₮</a:t>
            </a:r>
          </a:p>
          <a:p>
            <a:pPr>
              <a:buNone/>
            </a:pPr>
            <a:endParaRPr lang="mn-MN" sz="1600" dirty="0" smtClean="0">
              <a:cs typeface="Times New Roman" pitchFamily="18" charset="0"/>
            </a:endParaRPr>
          </a:p>
          <a:p>
            <a:pPr>
              <a:buNone/>
            </a:pPr>
            <a:r>
              <a:rPr lang="mn-MN" sz="1600" dirty="0" smtClean="0">
                <a:cs typeface="Times New Roman" pitchFamily="18" charset="0"/>
              </a:rPr>
              <a:t>ЗУУХНЫ ҮНЭ: </a:t>
            </a:r>
            <a:r>
              <a:rPr lang="mn-MN" b="1" dirty="0" smtClean="0">
                <a:solidFill>
                  <a:srgbClr val="FF0000"/>
                </a:solidFill>
                <a:cs typeface="Times New Roman" pitchFamily="18" charset="0"/>
              </a:rPr>
              <a:t>419 360₮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5521404"/>
            <a:ext cx="243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dirty="0" smtClean="0">
                <a:cs typeface="Times New Roman" pitchFamily="18" charset="0"/>
              </a:rPr>
              <a:t>ХЭРЭГЛЭГЧИЙН ТӨЛӨХ ҮНЭ: </a:t>
            </a:r>
            <a:r>
              <a:rPr lang="mn-MN" sz="1600" dirty="0" smtClean="0">
                <a:solidFill>
                  <a:srgbClr val="FF0000"/>
                </a:solidFill>
                <a:cs typeface="Times New Roman" pitchFamily="18" charset="0"/>
              </a:rPr>
              <a:t>29 000₮</a:t>
            </a:r>
          </a:p>
          <a:p>
            <a:pPr>
              <a:buNone/>
            </a:pPr>
            <a:endParaRPr lang="mn-MN" sz="1600" dirty="0" smtClean="0">
              <a:cs typeface="Times New Roman" pitchFamily="18" charset="0"/>
            </a:endParaRPr>
          </a:p>
          <a:p>
            <a:pPr>
              <a:buNone/>
            </a:pPr>
            <a:r>
              <a:rPr lang="mn-MN" sz="1600" dirty="0" smtClean="0">
                <a:cs typeface="Times New Roman" pitchFamily="18" charset="0"/>
              </a:rPr>
              <a:t>ЗУУХНЫ ҮНЭ: </a:t>
            </a:r>
            <a:r>
              <a:rPr lang="mn-MN" b="1" dirty="0" smtClean="0">
                <a:solidFill>
                  <a:srgbClr val="FF0000"/>
                </a:solidFill>
                <a:cs typeface="Times New Roman" pitchFamily="18" charset="0"/>
              </a:rPr>
              <a:t>275 000₮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3387804"/>
            <a:ext cx="243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mn-MN" sz="1600" dirty="0" smtClean="0">
                <a:cs typeface="Times New Roman" pitchFamily="18" charset="0"/>
              </a:rPr>
              <a:t>ХЭРЭГЛЭГЧИЙН ТӨЛӨХ ҮНЭ: </a:t>
            </a:r>
            <a:r>
              <a:rPr lang="mn-MN" sz="1600" dirty="0" smtClean="0">
                <a:solidFill>
                  <a:srgbClr val="FF0000"/>
                </a:solidFill>
                <a:cs typeface="Times New Roman" pitchFamily="18" charset="0"/>
              </a:rPr>
              <a:t>31 900₮</a:t>
            </a:r>
          </a:p>
          <a:p>
            <a:pPr>
              <a:buNone/>
            </a:pPr>
            <a:endParaRPr lang="mn-MN" sz="1600" dirty="0" smtClean="0">
              <a:cs typeface="Times New Roman" pitchFamily="18" charset="0"/>
            </a:endParaRPr>
          </a:p>
          <a:p>
            <a:pPr>
              <a:buNone/>
            </a:pPr>
            <a:r>
              <a:rPr lang="mn-MN" sz="1600" dirty="0" smtClean="0">
                <a:cs typeface="Times New Roman" pitchFamily="18" charset="0"/>
              </a:rPr>
              <a:t>ЗУУХНЫ ҮНЭ: </a:t>
            </a:r>
            <a:r>
              <a:rPr lang="mn-MN" b="1" dirty="0" smtClean="0">
                <a:solidFill>
                  <a:srgbClr val="FF0000"/>
                </a:solidFill>
                <a:cs typeface="Times New Roman" pitchFamily="18" charset="0"/>
              </a:rPr>
              <a:t>295 900₮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3387804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0">
              <a:buNone/>
            </a:pPr>
            <a:r>
              <a:rPr lang="mn-MN" sz="1600" dirty="0" smtClean="0">
                <a:cs typeface="Times New Roman" pitchFamily="18" charset="0"/>
              </a:rPr>
              <a:t>ХЭРЭГЛЭГЧИЙН ТӨЛӨХ ҮНЭ: </a:t>
            </a:r>
            <a:r>
              <a:rPr lang="mn-MN" sz="1600" dirty="0" smtClean="0">
                <a:solidFill>
                  <a:srgbClr val="FF0000"/>
                </a:solidFill>
                <a:cs typeface="Times New Roman" pitchFamily="18" charset="0"/>
              </a:rPr>
              <a:t>34 938₮</a:t>
            </a:r>
          </a:p>
          <a:p>
            <a:pPr marL="1588" indent="0">
              <a:buNone/>
            </a:pPr>
            <a:endParaRPr lang="mn-MN" sz="1600" dirty="0" smtClean="0">
              <a:cs typeface="Times New Roman" pitchFamily="18" charset="0"/>
            </a:endParaRPr>
          </a:p>
          <a:p>
            <a:pPr marL="1588" indent="0">
              <a:buNone/>
            </a:pPr>
            <a:r>
              <a:rPr lang="mn-MN" sz="1600" dirty="0" smtClean="0">
                <a:cs typeface="Times New Roman" pitchFamily="18" charset="0"/>
              </a:rPr>
              <a:t>ЗУУХНЫ ҮНЭ: </a:t>
            </a:r>
            <a:r>
              <a:rPr lang="mn-MN" b="1" dirty="0" smtClean="0">
                <a:solidFill>
                  <a:srgbClr val="FF0000"/>
                </a:solidFill>
                <a:cs typeface="Times New Roman" pitchFamily="18" charset="0"/>
              </a:rPr>
              <a:t>415 000₮</a:t>
            </a:r>
            <a:endParaRPr lang="en-US" sz="1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20000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dirty="0" smtClean="0">
                <a:cs typeface="Times New Roman" pitchFamily="18" charset="0"/>
              </a:rPr>
              <a:t>ММСС </a:t>
            </a:r>
            <a:r>
              <a:rPr lang="en-US" sz="2400" dirty="0" smtClean="0">
                <a:cs typeface="Times New Roman" pitchFamily="18" charset="0"/>
              </a:rPr>
              <a:t>–</a:t>
            </a:r>
            <a:r>
              <a:rPr lang="mn-MN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30.0 </a:t>
            </a:r>
            <a:r>
              <a:rPr lang="mn-MN" sz="2400" dirty="0" smtClean="0">
                <a:cs typeface="Times New Roman" pitchFamily="18" charset="0"/>
              </a:rPr>
              <a:t>тэрбум ₮</a:t>
            </a:r>
            <a:r>
              <a:rPr lang="en-US" sz="2400" dirty="0" smtClean="0">
                <a:cs typeface="Times New Roman" pitchFamily="18" charset="0"/>
              </a:rPr>
              <a:t>,</a:t>
            </a:r>
            <a:r>
              <a:rPr lang="mn-MN" sz="2400" dirty="0" smtClean="0">
                <a:cs typeface="Times New Roman" pitchFamily="18" charset="0"/>
              </a:rPr>
              <a:t> ЦАС </a:t>
            </a:r>
            <a:r>
              <a:rPr lang="en-US" sz="2400" dirty="0" smtClean="0">
                <a:cs typeface="Times New Roman" pitchFamily="18" charset="0"/>
              </a:rPr>
              <a:t>– 20.0 </a:t>
            </a:r>
            <a:r>
              <a:rPr lang="mn-MN" sz="2400" dirty="0" smtClean="0">
                <a:cs typeface="Times New Roman" pitchFamily="18" charset="0"/>
              </a:rPr>
              <a:t>тэрбум ₮, Дэлхийн банк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mn-MN" sz="2400" dirty="0" smtClean="0">
                <a:cs typeface="Times New Roman" pitchFamily="18" charset="0"/>
              </a:rPr>
              <a:t>-</a:t>
            </a:r>
            <a:r>
              <a:rPr lang="en-US" sz="2400" dirty="0" smtClean="0">
                <a:cs typeface="Times New Roman" pitchFamily="18" charset="0"/>
              </a:rPr>
              <a:t> 12.0</a:t>
            </a:r>
            <a:r>
              <a:rPr lang="mn-MN" sz="2400" dirty="0" smtClean="0">
                <a:cs typeface="Times New Roman" pitchFamily="18" charset="0"/>
              </a:rPr>
              <a:t> тэрбум ₮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mn-MN" sz="2400" dirty="0" smtClean="0">
                <a:cs typeface="Times New Roman" pitchFamily="18" charset="0"/>
              </a:rPr>
              <a:t>Улсын төсөв</a:t>
            </a:r>
            <a:r>
              <a:rPr lang="en-US" sz="2400" dirty="0" smtClean="0">
                <a:cs typeface="Times New Roman" pitchFamily="18" charset="0"/>
              </a:rPr>
              <a:t> - 6</a:t>
            </a:r>
            <a:r>
              <a:rPr lang="mn-MN" sz="2400" dirty="0" smtClean="0">
                <a:cs typeface="Times New Roman" pitchFamily="18" charset="0"/>
              </a:rPr>
              <a:t>.</a:t>
            </a:r>
            <a:r>
              <a:rPr lang="en-US" sz="2400" dirty="0" smtClean="0">
                <a:cs typeface="Times New Roman" pitchFamily="18" charset="0"/>
              </a:rPr>
              <a:t>0 </a:t>
            </a:r>
            <a:r>
              <a:rPr lang="mn-MN" sz="2400" dirty="0" smtClean="0">
                <a:cs typeface="Times New Roman" pitchFamily="18" charset="0"/>
              </a:rPr>
              <a:t>тэрбум ₮</a:t>
            </a:r>
            <a:r>
              <a:rPr lang="mn-MN" sz="2400" dirty="0">
                <a:cs typeface="Times New Roman" pitchFamily="18" charset="0"/>
              </a:rPr>
              <a:t>.</a:t>
            </a:r>
            <a:endParaRPr lang="mn-MN" sz="2400" dirty="0" smtClean="0">
              <a:cs typeface="Times New Roman" pitchFamily="18" charset="0"/>
            </a:endParaRPr>
          </a:p>
          <a:p>
            <a:pPr algn="ctr"/>
            <a:r>
              <a:rPr lang="mn-MN" sz="2400" b="1" dirty="0" smtClean="0">
                <a:solidFill>
                  <a:srgbClr val="FF0000"/>
                </a:solidFill>
                <a:cs typeface="Times New Roman" pitchFamily="18" charset="0"/>
              </a:rPr>
              <a:t>НИЙТ: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68</a:t>
            </a:r>
            <a:r>
              <a:rPr lang="mn-MN" sz="24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mn-MN" sz="2400" b="1" dirty="0" smtClean="0">
                <a:solidFill>
                  <a:srgbClr val="FF0000"/>
                </a:solidFill>
                <a:cs typeface="Times New Roman" pitchFamily="18" charset="0"/>
              </a:rPr>
              <a:t> ТЭРБУМ ₮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96000" y="1295400"/>
            <a:ext cx="9857874" cy="68831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mn-M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САЙЖРУУЛСАН </a:t>
            </a:r>
            <a:r>
              <a:rPr lang="mn-M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ЗУУХ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-3.7037E-7 L -0.66927 0.0039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4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057400"/>
            <a:ext cx="7924800" cy="4068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20.7 </a:t>
            </a:r>
            <a:r>
              <a:rPr lang="mn-MN" sz="2800" dirty="0" smtClean="0">
                <a:cs typeface="Times New Roman" pitchFamily="18" charset="0"/>
              </a:rPr>
              <a:t>мянган ширхэг гэрийн эсгий дулаалга</a:t>
            </a:r>
          </a:p>
          <a:p>
            <a:r>
              <a:rPr lang="en-US" sz="2800" dirty="0" smtClean="0">
                <a:cs typeface="Times New Roman" pitchFamily="18" charset="0"/>
              </a:rPr>
              <a:t>5.1</a:t>
            </a:r>
            <a:r>
              <a:rPr lang="mn-MN" sz="2800" dirty="0" smtClean="0">
                <a:cs typeface="Times New Roman" pitchFamily="18" charset="0"/>
              </a:rPr>
              <a:t> мянган ширхэг гэрийн үүдний гонх</a:t>
            </a:r>
          </a:p>
          <a:p>
            <a:r>
              <a:rPr lang="en-US" sz="2800" dirty="0" smtClean="0">
                <a:cs typeface="Times New Roman" pitchFamily="18" charset="0"/>
              </a:rPr>
              <a:t>98 </a:t>
            </a:r>
            <a:r>
              <a:rPr lang="mn-MN" sz="2800" dirty="0" smtClean="0">
                <a:cs typeface="Times New Roman" pitchFamily="18" charset="0"/>
              </a:rPr>
              <a:t>ширхэг эрчим хүчний хэмнэлттэй сууц</a:t>
            </a:r>
          </a:p>
          <a:p>
            <a:pPr algn="ctr">
              <a:buNone/>
            </a:pPr>
            <a:r>
              <a:rPr lang="mn-MN" sz="2800" b="1" dirty="0" smtClean="0">
                <a:solidFill>
                  <a:srgbClr val="FF0000"/>
                </a:solidFill>
                <a:cs typeface="Times New Roman" pitchFamily="18" charset="0"/>
              </a:rPr>
              <a:t>НИЙТ 12.0 ТЭРБУМ ₮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3992880"/>
            <a:ext cx="2514600" cy="2682240"/>
          </a:xfrm>
          <a:prstGeom prst="rect">
            <a:avLst/>
          </a:prstGeom>
          <a:noFill/>
        </p:spPr>
      </p:pic>
      <p:pic>
        <p:nvPicPr>
          <p:cNvPr id="5" name="Picture 1" descr="C:\Users\Tuvshintur\Pictures\Geriin bur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4114800"/>
            <a:ext cx="3454400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0" y="1295400"/>
            <a:ext cx="9857874" cy="6858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mn-M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ДУЛААЛГА</a:t>
            </a:r>
            <a:r>
              <a:rPr lang="mn-M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ГОНХ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1.11111E-6 L -0.66406 1.1111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8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2133600"/>
            <a:ext cx="4343400" cy="685800"/>
          </a:xfrm>
          <a:solidFill>
            <a:srgbClr val="59688C"/>
          </a:solidFill>
        </p:spPr>
        <p:txBody>
          <a:bodyPr anchor="ctr"/>
          <a:lstStyle/>
          <a:p>
            <a:pPr algn="ctr"/>
            <a:r>
              <a:rPr lang="mn-MN" sz="1800" dirty="0" smtClean="0">
                <a:solidFill>
                  <a:srgbClr val="FFFFFF"/>
                </a:solidFill>
                <a:latin typeface="+mj-lt"/>
                <a:cs typeface="Times New Roman" pitchFamily="18" charset="0"/>
              </a:rPr>
              <a:t>ЦАХИЛГААНААР ХАЛААЛТАА БҮРЭН ШИЙДСЭН БОЛ</a:t>
            </a:r>
            <a:endParaRPr lang="en-US" sz="1800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852383"/>
            <a:ext cx="4267200" cy="2024417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mn-MN" sz="2600" dirty="0" smtClean="0">
                <a:cs typeface="Times New Roman" pitchFamily="18" charset="0"/>
              </a:rPr>
              <a:t>18.00</a:t>
            </a:r>
            <a:r>
              <a:rPr lang="en-US" sz="2600" dirty="0" smtClean="0">
                <a:cs typeface="Times New Roman" pitchFamily="18" charset="0"/>
              </a:rPr>
              <a:t>-</a:t>
            </a:r>
            <a:r>
              <a:rPr lang="mn-MN" sz="2600" dirty="0" smtClean="0">
                <a:cs typeface="Times New Roman" pitchFamily="18" charset="0"/>
              </a:rPr>
              <a:t>09.00 цаг хүртэл:</a:t>
            </a:r>
            <a:endParaRPr lang="en-US" sz="2600" dirty="0" smtClean="0"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mn-MN" sz="2600" dirty="0" smtClean="0">
                <a:cs typeface="Times New Roman" pitchFamily="18" charset="0"/>
              </a:rPr>
              <a:t>3000 кВт</a:t>
            </a:r>
            <a:r>
              <a:rPr lang="en-US" sz="2600" dirty="0" smtClean="0">
                <a:cs typeface="Times New Roman" pitchFamily="18" charset="0"/>
              </a:rPr>
              <a:t>.</a:t>
            </a:r>
            <a:r>
              <a:rPr lang="mn-MN" sz="2600" dirty="0" smtClean="0">
                <a:cs typeface="Times New Roman" pitchFamily="18" charset="0"/>
              </a:rPr>
              <a:t>ц хүртэлх хэрэглээг</a:t>
            </a:r>
            <a:r>
              <a:rPr lang="en-US" sz="2600" dirty="0" smtClean="0">
                <a:cs typeface="Times New Roman" pitchFamily="18" charset="0"/>
              </a:rPr>
              <a:t>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mn-MN" sz="2600" dirty="0" smtClean="0">
                <a:cs typeface="Times New Roman" pitchFamily="18" charset="0"/>
              </a:rPr>
              <a:t>50% хөнгөлж байна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8200" y="2133600"/>
            <a:ext cx="4343400" cy="685800"/>
          </a:xfrm>
          <a:solidFill>
            <a:srgbClr val="FC5908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mn-MN" dirty="0">
                <a:solidFill>
                  <a:srgbClr val="FFFFFF"/>
                </a:solidFill>
                <a:latin typeface="+mj-lt"/>
                <a:cs typeface="Times New Roman" pitchFamily="18" charset="0"/>
              </a:rPr>
              <a:t>САЙЖРУУЛСАН ЗУУХ ХЭРЭГЛЭЖ БАЙГАА БУЮУ БУСАД НӨХЦӨЛ ШАЛГУУРЫГ ХАНГАСАН БОЛ</a:t>
            </a:r>
            <a:endParaRPr lang="en-US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2883408"/>
            <a:ext cx="4343400" cy="1688592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mn-MN" sz="2600" dirty="0" smtClean="0">
                <a:cs typeface="Times New Roman" pitchFamily="18" charset="0"/>
              </a:rPr>
              <a:t>Сарын нийт 200 кВт</a:t>
            </a:r>
            <a:r>
              <a:rPr lang="en-US" sz="2600" dirty="0" smtClean="0">
                <a:cs typeface="Times New Roman" pitchFamily="18" charset="0"/>
              </a:rPr>
              <a:t>.</a:t>
            </a:r>
            <a:r>
              <a:rPr lang="mn-MN" sz="2600" dirty="0" smtClean="0">
                <a:cs typeface="Times New Roman" pitchFamily="18" charset="0"/>
              </a:rPr>
              <a:t>ц хүртлэх  хэрэглээг 50% хөнгөлж байна </a:t>
            </a:r>
          </a:p>
          <a:p>
            <a:pPr lvl="0"/>
            <a:endParaRPr lang="mn-MN" sz="2600" dirty="0" smtClean="0">
              <a:cs typeface="Arial" pitchFamily="34" charset="0"/>
            </a:endParaRPr>
          </a:p>
          <a:p>
            <a:endParaRPr lang="en-US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14</a:t>
            </a:fld>
            <a:endParaRPr lang="en-US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3348564098"/>
              </p:ext>
            </p:extLst>
          </p:nvPr>
        </p:nvGraphicFramePr>
        <p:xfrm>
          <a:off x="342900" y="5105400"/>
          <a:ext cx="8534400" cy="168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6019800" y="1295400"/>
            <a:ext cx="9857874" cy="6858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mn-M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ЦАХИЛГААНЫ </a:t>
            </a:r>
            <a:r>
              <a:rPr lang="mn-M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УРАМШУУЛАЛ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1.11111E-6 L -0.66407 0.0039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8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03920" cy="38100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1" dirty="0" smtClean="0">
                <a:cs typeface="Times New Roman" pitchFamily="18" charset="0"/>
              </a:rPr>
              <a:t>100</a:t>
            </a:r>
            <a:r>
              <a:rPr lang="mn-MN" sz="2400" b="1" dirty="0" smtClean="0">
                <a:cs typeface="Times New Roman" pitchFamily="18" charset="0"/>
              </a:rPr>
              <a:t> кВт</a:t>
            </a:r>
            <a:r>
              <a:rPr lang="en-US" sz="2400" dirty="0" smtClean="0">
                <a:cs typeface="Times New Roman" pitchFamily="18" charset="0"/>
              </a:rPr>
              <a:t>-</a:t>
            </a:r>
            <a:r>
              <a:rPr lang="mn-MN" sz="2400" dirty="0" smtClean="0">
                <a:cs typeface="Times New Roman" pitchFamily="18" charset="0"/>
              </a:rPr>
              <a:t>аас дээш чадалтай </a:t>
            </a:r>
            <a:r>
              <a:rPr lang="en-US" sz="2400" b="1" dirty="0" smtClean="0">
                <a:cs typeface="Times New Roman" pitchFamily="18" charset="0"/>
              </a:rPr>
              <a:t>204</a:t>
            </a:r>
            <a:r>
              <a:rPr lang="mn-MN" sz="2400" dirty="0" smtClean="0">
                <a:cs typeface="Times New Roman" pitchFamily="18" charset="0"/>
              </a:rPr>
              <a:t> зуух:</a:t>
            </a:r>
          </a:p>
          <a:p>
            <a:pPr marL="1203325" indent="-273050" algn="just">
              <a:buNone/>
            </a:pPr>
            <a:r>
              <a:rPr lang="mn-MN" sz="2400" b="1" dirty="0" smtClean="0">
                <a:cs typeface="Times New Roman" pitchFamily="18" charset="0"/>
              </a:rPr>
              <a:t>Шинэчилсэн -</a:t>
            </a:r>
            <a:r>
              <a:rPr lang="mn-MN" sz="2400" dirty="0" smtClean="0"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12</a:t>
            </a:r>
            <a:r>
              <a:rPr lang="mn-MN" sz="2400" b="1" dirty="0" smtClean="0">
                <a:cs typeface="Times New Roman" pitchFamily="18" charset="0"/>
              </a:rPr>
              <a:t>.</a:t>
            </a:r>
            <a:r>
              <a:rPr lang="en-US" sz="2400" b="1" dirty="0" smtClean="0">
                <a:cs typeface="Times New Roman" pitchFamily="18" charset="0"/>
              </a:rPr>
              <a:t>5</a:t>
            </a:r>
            <a:r>
              <a:rPr lang="mn-MN" sz="2400" dirty="0" smtClean="0">
                <a:cs typeface="Times New Roman" pitchFamily="18" charset="0"/>
              </a:rPr>
              <a:t> тэрбум ₮</a:t>
            </a:r>
            <a:endParaRPr lang="mn-MN" sz="2400" b="1" dirty="0" smtClean="0">
              <a:cs typeface="Times New Roman" pitchFamily="18" charset="0"/>
            </a:endParaRPr>
          </a:p>
          <a:p>
            <a:pPr marL="1273175" indent="-342900" algn="just">
              <a:buFont typeface="Wingdings" panose="05000000000000000000" pitchFamily="2" charset="2"/>
              <a:buChar char="ü"/>
            </a:pPr>
            <a:r>
              <a:rPr lang="mn-MN" sz="2400" dirty="0" smtClean="0">
                <a:cs typeface="Times New Roman" pitchFamily="18" charset="0"/>
              </a:rPr>
              <a:t>ММСС, Улсын төсвийн хөрөнгө оруулалтаар </a:t>
            </a:r>
            <a:r>
              <a:rPr lang="en-US" sz="2400" b="1" dirty="0" smtClean="0">
                <a:cs typeface="Times New Roman" pitchFamily="18" charset="0"/>
              </a:rPr>
              <a:t>50</a:t>
            </a:r>
            <a:r>
              <a:rPr lang="mn-MN" sz="2400" b="1" dirty="0" smtClean="0">
                <a:cs typeface="Times New Roman" pitchFamily="18" charset="0"/>
              </a:rPr>
              <a:t> </a:t>
            </a:r>
            <a:r>
              <a:rPr lang="mn-MN" sz="2400" dirty="0" smtClean="0">
                <a:cs typeface="Times New Roman" pitchFamily="18" charset="0"/>
              </a:rPr>
              <a:t>ширхэг зуух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400" b="1" dirty="0" smtClean="0">
                <a:cs typeface="Times New Roman" pitchFamily="18" charset="0"/>
              </a:rPr>
              <a:t>100</a:t>
            </a:r>
            <a:r>
              <a:rPr lang="mn-MN" sz="2400" b="1" dirty="0" smtClean="0">
                <a:cs typeface="Times New Roman" pitchFamily="18" charset="0"/>
              </a:rPr>
              <a:t> кВт</a:t>
            </a:r>
            <a:r>
              <a:rPr lang="en-US" sz="2400" dirty="0" smtClean="0">
                <a:cs typeface="Times New Roman" pitchFamily="18" charset="0"/>
              </a:rPr>
              <a:t>-</a:t>
            </a:r>
            <a:r>
              <a:rPr lang="mn-MN" sz="2400" dirty="0" smtClean="0">
                <a:cs typeface="Times New Roman" pitchFamily="18" charset="0"/>
              </a:rPr>
              <a:t>аас доош чадалтай </a:t>
            </a:r>
            <a:r>
              <a:rPr lang="en-US" sz="2400" b="1" dirty="0" smtClean="0">
                <a:cs typeface="Times New Roman" pitchFamily="18" charset="0"/>
              </a:rPr>
              <a:t>1115</a:t>
            </a:r>
            <a:r>
              <a:rPr lang="mn-MN" sz="2400" dirty="0" smtClean="0">
                <a:cs typeface="Times New Roman" pitchFamily="18" charset="0"/>
              </a:rPr>
              <a:t> зуух:</a:t>
            </a:r>
            <a:endParaRPr lang="mn-MN" sz="2400" b="1" dirty="0" smtClean="0">
              <a:cs typeface="Times New Roman" pitchFamily="18" charset="0"/>
            </a:endParaRPr>
          </a:p>
          <a:p>
            <a:pPr marL="1203325" indent="-273050" algn="just">
              <a:buNone/>
            </a:pPr>
            <a:r>
              <a:rPr lang="mn-MN" sz="2400" b="1" dirty="0" smtClean="0">
                <a:cs typeface="Times New Roman" pitchFamily="18" charset="0"/>
              </a:rPr>
              <a:t>Төвлөрсөн дулаанд холбосон -</a:t>
            </a:r>
            <a:r>
              <a:rPr lang="mn-MN" sz="2400" dirty="0" smtClean="0">
                <a:cs typeface="Times New Roman" pitchFamily="18" charset="0"/>
              </a:rPr>
              <a:t> 5.4 тэрбум ₮</a:t>
            </a:r>
            <a:endParaRPr lang="mn-MN" sz="2400" b="1" dirty="0" smtClean="0">
              <a:cs typeface="Times New Roman" pitchFamily="18" charset="0"/>
            </a:endParaRPr>
          </a:p>
          <a:p>
            <a:pPr marL="1273175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cs typeface="Times New Roman" pitchFamily="18" charset="0"/>
              </a:rPr>
              <a:t>“УС-15” </a:t>
            </a:r>
            <a:r>
              <a:rPr lang="en-US" sz="2400" dirty="0" err="1" smtClean="0">
                <a:cs typeface="Times New Roman" pitchFamily="18" charset="0"/>
              </a:rPr>
              <a:t>орч</a:t>
            </a:r>
            <a:r>
              <a:rPr lang="mn-MN" sz="2400" dirty="0" smtClean="0">
                <a:cs typeface="Times New Roman" pitchFamily="18" charset="0"/>
              </a:rPr>
              <a:t>и</a:t>
            </a:r>
            <a:r>
              <a:rPr lang="en-US" sz="2400" dirty="0" smtClean="0">
                <a:cs typeface="Times New Roman" pitchFamily="18" charset="0"/>
              </a:rPr>
              <a:t>м</a:t>
            </a:r>
            <a:r>
              <a:rPr lang="mn-MN" sz="2400" dirty="0" smtClean="0">
                <a:cs typeface="Times New Roman" pitchFamily="18" charset="0"/>
              </a:rPr>
              <a:t>д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mn-MN" sz="2400" b="1" dirty="0" smtClean="0">
                <a:cs typeface="Times New Roman" pitchFamily="18" charset="0"/>
              </a:rPr>
              <a:t>6</a:t>
            </a:r>
            <a:r>
              <a:rPr lang="en-US" sz="2400" b="1" dirty="0" smtClean="0">
                <a:cs typeface="Times New Roman" pitchFamily="18" charset="0"/>
              </a:rPr>
              <a:t>3</a:t>
            </a:r>
            <a:r>
              <a:rPr lang="mn-MN" sz="2400" dirty="0" smtClean="0">
                <a:cs typeface="Times New Roman" pitchFamily="18" charset="0"/>
              </a:rPr>
              <a:t> уурын зуух</a:t>
            </a:r>
          </a:p>
          <a:p>
            <a:pPr marL="1273175" indent="-342900" algn="just">
              <a:buFont typeface="Wingdings" panose="05000000000000000000" pitchFamily="2" charset="2"/>
              <a:buChar char="ü"/>
            </a:pPr>
            <a:r>
              <a:rPr lang="mn-MN" sz="2400" dirty="0" smtClean="0">
                <a:cs typeface="Times New Roman" pitchFamily="18" charset="0"/>
              </a:rPr>
              <a:t>“КТМС” орчимд </a:t>
            </a:r>
            <a:r>
              <a:rPr lang="mn-MN" sz="2400" b="1" dirty="0" smtClean="0">
                <a:cs typeface="Times New Roman" pitchFamily="18" charset="0"/>
              </a:rPr>
              <a:t>143</a:t>
            </a:r>
            <a:r>
              <a:rPr lang="mn-MN" sz="2400" dirty="0" smtClean="0">
                <a:cs typeface="Times New Roman" pitchFamily="18" charset="0"/>
              </a:rPr>
              <a:t> уурын зуух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mn-MN" sz="2400" dirty="0" smtClean="0">
              <a:cs typeface="Times New Roman" pitchFamily="18" charset="0"/>
            </a:endParaRPr>
          </a:p>
          <a:p>
            <a:pPr marL="1273175" indent="-342900" algn="just">
              <a:buFont typeface="Wingdings" panose="05000000000000000000" pitchFamily="2" charset="2"/>
              <a:buChar char="ü"/>
            </a:pPr>
            <a:r>
              <a:rPr lang="mn-MN" sz="2400" dirty="0" smtClean="0">
                <a:cs typeface="Times New Roman" pitchFamily="18" charset="0"/>
              </a:rPr>
              <a:t>“Дэнжийн-1000” орчим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9800" y="1295400"/>
            <a:ext cx="9857874" cy="6858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mn-M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УУРЫН </a:t>
            </a:r>
            <a:r>
              <a:rPr lang="mn-M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ЗУУХ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05000" y="5943600"/>
            <a:ext cx="4692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800" b="1" dirty="0">
                <a:cs typeface="Times New Roman" pitchFamily="18" charset="0"/>
              </a:rPr>
              <a:t>Нийт: </a:t>
            </a:r>
            <a:r>
              <a:rPr lang="en-US" sz="2800" b="1" dirty="0">
                <a:cs typeface="Times New Roman" pitchFamily="18" charset="0"/>
              </a:rPr>
              <a:t>206 </a:t>
            </a:r>
            <a:r>
              <a:rPr lang="mn-MN" sz="2800" b="1" dirty="0">
                <a:cs typeface="Times New Roman" pitchFamily="18" charset="0"/>
              </a:rPr>
              <a:t>зуух татан буулгав.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1.11111E-6 L -0.66927 0.0039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4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tuvshin\Desktop\aaaaaaaaaaaaa\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07776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8" descr="C:\Users\tuvshin\Desktop\aaaaaaaaaaaaa\m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98251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tuvshin\Desktop\aaaaaaaaaaaaa\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707776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tuvshin\Desktop\aaaaaaaaaaaaa\must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95799"/>
            <a:ext cx="3200400" cy="2209800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tuvshin\Desktop\aaaaaaaaaaaaa\120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95800"/>
            <a:ext cx="27447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tuvshin\Desktop\aaaaaaaaaaaaa\104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4495799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1828800" y="6059269"/>
            <a:ext cx="1600200" cy="646331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mn-MN" dirty="0"/>
              <a:t>ДТЭХ-ГИЙН </a:t>
            </a:r>
            <a:endParaRPr lang="en-US" dirty="0"/>
          </a:p>
          <a:p>
            <a:r>
              <a:rPr lang="mn-MN" dirty="0"/>
              <a:t>ЗУУХ</a:t>
            </a:r>
            <a:endParaRPr lang="en-US" dirty="0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4572000" y="5782269"/>
            <a:ext cx="1656670" cy="923330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algn="r"/>
            <a:r>
              <a:rPr lang="mn-MN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102-Р СУРГУУЛИЙН ЗУУХ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7315200" y="5782269"/>
            <a:ext cx="1578102" cy="923330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mn-MN" dirty="0"/>
              <a:t>104-Р СУРГУУЛИЙН ЗУУХ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4007224"/>
            <a:ext cx="8686800" cy="488576"/>
          </a:xfrm>
          <a:prstGeom prst="rect">
            <a:avLst/>
          </a:prstGeom>
          <a:solidFill>
            <a:srgbClr val="FC5908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lvl="0" algn="ctr" defTabSz="685800">
              <a:lnSpc>
                <a:spcPct val="90000"/>
              </a:lnSpc>
              <a:spcBef>
                <a:spcPct val="0"/>
              </a:spcBef>
              <a:defRPr sz="2800" b="1">
                <a:solidFill>
                  <a:schemeClr val="bg1"/>
                </a:solidFill>
                <a:ea typeface="+mj-ea"/>
                <a:cs typeface="Times New Roman" pitchFamily="18" charset="0"/>
              </a:defRPr>
            </a:lvl1pPr>
          </a:lstStyle>
          <a:p>
            <a:r>
              <a:rPr lang="mn-MN" dirty="0"/>
              <a:t>ДАРАА НЬ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28600" y="1219200"/>
            <a:ext cx="8686800" cy="488576"/>
          </a:xfrm>
          <a:prstGeom prst="rect">
            <a:avLst/>
          </a:prstGeom>
          <a:solidFill>
            <a:srgbClr val="26448C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mn-MN" sz="2800" b="1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>ӨМНӨ </a:t>
            </a:r>
            <a:r>
              <a:rPr lang="mn-MN" sz="2800" b="1" dirty="0" smtClean="0">
                <a:solidFill>
                  <a:schemeClr val="bg1"/>
                </a:solidFill>
                <a:ea typeface="+mj-ea"/>
                <a:cs typeface="Times New Roman" pitchFamily="18" charset="0"/>
              </a:rPr>
              <a:t>НЬ</a:t>
            </a:r>
            <a:endParaRPr lang="en-US" sz="2800" b="1" dirty="0">
              <a:solidFill>
                <a:schemeClr val="bg1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633"/>
            <a:ext cx="8229600" cy="10555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“</a:t>
            </a:r>
            <a:r>
              <a:rPr lang="mn-MN" sz="2400" dirty="0" smtClean="0">
                <a:cs typeface="Times New Roman" pitchFamily="18" charset="0"/>
              </a:rPr>
              <a:t>ДЦС-2</a:t>
            </a:r>
            <a:r>
              <a:rPr lang="en-US" sz="2400" dirty="0" smtClean="0">
                <a:cs typeface="Times New Roman" pitchFamily="18" charset="0"/>
              </a:rPr>
              <a:t>”</a:t>
            </a:r>
            <a:r>
              <a:rPr lang="mn-MN" sz="2400" dirty="0" smtClean="0">
                <a:cs typeface="Times New Roman" pitchFamily="18" charset="0"/>
              </a:rPr>
              <a:t> ТӨХК </a:t>
            </a:r>
            <a:r>
              <a:rPr lang="en-US" sz="2400" dirty="0" smtClean="0"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mn-MN" sz="2400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.0</a:t>
            </a:r>
            <a:r>
              <a:rPr lang="mn-MN" sz="2400" dirty="0" smtClean="0">
                <a:solidFill>
                  <a:srgbClr val="FF0000"/>
                </a:solidFill>
                <a:cs typeface="Times New Roman" pitchFamily="18" charset="0"/>
              </a:rPr>
              <a:t> ТЭРБУМ ₮</a:t>
            </a:r>
            <a:endParaRPr lang="mn-MN" sz="2400" dirty="0" smtClean="0">
              <a:cs typeface="Times New Roman" pitchFamily="18" charset="0"/>
            </a:endParaRPr>
          </a:p>
          <a:p>
            <a:r>
              <a:rPr lang="mn-MN" sz="2400" dirty="0" smtClean="0">
                <a:cs typeface="Times New Roman" pitchFamily="18" charset="0"/>
              </a:rPr>
              <a:t>Жилд 210 мянган тонн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8674" name="Picture 2" descr="C:\Users\Tuvshintur\Desktop\Content\pp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4267200" cy="3657600"/>
          </a:xfrm>
          <a:prstGeom prst="rect">
            <a:avLst/>
          </a:prstGeom>
          <a:noFill/>
        </p:spPr>
      </p:pic>
      <p:pic>
        <p:nvPicPr>
          <p:cNvPr id="28675" name="Picture 3" descr="C:\Users\Tuvshintur\Desktop\Content\pp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343400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943600" y="1295400"/>
            <a:ext cx="9857874" cy="6858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mn-M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САЙЖРУУЛСАН ТҮЛШ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1.11111E-6 L -0.65573 0.0039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64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315975"/>
            <a:ext cx="8458200" cy="577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2600" dirty="0" smtClean="0">
                <a:cs typeface="Times New Roman" pitchFamily="18" charset="0"/>
              </a:rPr>
              <a:t>250 автобус хий-дизель хосолмол болгоход 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3.3</a:t>
            </a:r>
            <a:r>
              <a:rPr lang="mn-MN" sz="2600" b="1" dirty="0" smtClean="0">
                <a:solidFill>
                  <a:srgbClr val="FF0000"/>
                </a:solidFill>
                <a:cs typeface="Times New Roman" pitchFamily="18" charset="0"/>
              </a:rPr>
              <a:t> ТЭРБУМ ₮</a:t>
            </a:r>
            <a:endParaRPr lang="mn-MN" sz="2600" dirty="0" smtClean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267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6" descr="Без имени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4343400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1295401"/>
            <a:ext cx="9857874" cy="68579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mn-M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ТЭЭВРИЙН ХЭРЭГСЭЛ</a:t>
            </a:r>
          </a:p>
        </p:txBody>
      </p:sp>
      <p:sp>
        <p:nvSpPr>
          <p:cNvPr id="11" name="Oval 10"/>
          <p:cNvSpPr/>
          <p:nvPr/>
        </p:nvSpPr>
        <p:spPr>
          <a:xfrm>
            <a:off x="6172200" y="4724400"/>
            <a:ext cx="10668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  <p:cxnSp>
        <p:nvCxnSpPr>
          <p:cNvPr id="13" name="Shape 12"/>
          <p:cNvCxnSpPr>
            <a:stCxn id="11" idx="4"/>
          </p:cNvCxnSpPr>
          <p:nvPr/>
        </p:nvCxnSpPr>
        <p:spPr>
          <a:xfrm rot="5400000">
            <a:off x="5524500" y="4838700"/>
            <a:ext cx="304800" cy="205740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1.11111E-6 L -0.66094 0.0039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4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533400"/>
          </a:xfrm>
        </p:spPr>
        <p:txBody>
          <a:bodyPr anchor="ctr"/>
          <a:lstStyle/>
          <a:p>
            <a:pPr algn="ctr">
              <a:buNone/>
            </a:pPr>
            <a:r>
              <a:rPr lang="en-US" sz="2400" dirty="0" smtClean="0">
                <a:cs typeface="Times New Roman" pitchFamily="18" charset="0"/>
              </a:rPr>
              <a:t>“</a:t>
            </a:r>
            <a:r>
              <a:rPr lang="mn-MN" sz="2400" dirty="0" smtClean="0">
                <a:cs typeface="Times New Roman" pitchFamily="18" charset="0"/>
              </a:rPr>
              <a:t>Их тойрог ЦДАШ, дэд станц</a:t>
            </a:r>
            <a:r>
              <a:rPr lang="en-US" sz="2400" dirty="0" smtClean="0">
                <a:cs typeface="Times New Roman" pitchFamily="18" charset="0"/>
              </a:rPr>
              <a:t>” </a:t>
            </a:r>
            <a:r>
              <a:rPr lang="mn-MN" sz="2400" dirty="0" smtClean="0">
                <a:cs typeface="Times New Roman" pitchFamily="18" charset="0"/>
              </a:rPr>
              <a:t>төсөлд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52.0 </a:t>
            </a:r>
            <a:r>
              <a:rPr lang="mn-MN" sz="2400" b="1" dirty="0" smtClean="0">
                <a:solidFill>
                  <a:srgbClr val="FF0000"/>
                </a:solidFill>
                <a:cs typeface="Times New Roman" pitchFamily="18" charset="0"/>
              </a:rPr>
              <a:t>ТЭРБУМ ТӨГРӨГ</a:t>
            </a:r>
            <a:endParaRPr lang="mn-MN" sz="2400" dirty="0" smtClean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 descr="ikh toiro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421082"/>
            <a:ext cx="7010400" cy="4225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1219200"/>
            <a:ext cx="9857874" cy="68579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mn-M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ЭРЧИМ ХҮЧ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2.22222E-6 L -0.66927 0.0039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4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1048"/>
            <a:ext cx="9144000" cy="12923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defTabSz="914400">
              <a:lnSpc>
                <a:spcPct val="85000"/>
              </a:lnSpc>
            </a:pPr>
            <a:r>
              <a:rPr lang="en-US" sz="4400" b="1" dirty="0" smtClean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  </a:t>
            </a:r>
            <a:r>
              <a:rPr lang="mn-MN" sz="4400" b="1" dirty="0" smtClean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АГААРЫН </a:t>
            </a:r>
            <a:r>
              <a:rPr lang="mn-MN" sz="44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БОХИРДЛЫН ЭХ ҮҮСВЭР, </a:t>
            </a:r>
            <a:r>
              <a:rPr lang="en-US" sz="4400" b="1" dirty="0" smtClean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4400" b="1" dirty="0" smtClean="0">
                <a:solidFill>
                  <a:srgbClr val="26448C"/>
                </a:solidFill>
                <a:latin typeface="+mn-lt"/>
                <a:ea typeface="+mn-ea"/>
                <a:cs typeface="+mn-cs"/>
              </a:rPr>
            </a:br>
            <a:r>
              <a:rPr lang="en-US" sz="4400" b="1" dirty="0">
                <a:solidFill>
                  <a:srgbClr val="FC5908"/>
                </a:solidFill>
                <a:latin typeface="+mn-lt"/>
                <a:ea typeface="+mn-ea"/>
                <a:cs typeface="+mn-cs"/>
              </a:rPr>
              <a:t>  </a:t>
            </a:r>
            <a:r>
              <a:rPr lang="mn-MN" sz="4400" b="1" dirty="0">
                <a:solidFill>
                  <a:srgbClr val="FC5908"/>
                </a:solidFill>
                <a:latin typeface="+mn-lt"/>
                <a:ea typeface="+mn-ea"/>
                <a:cs typeface="+mn-cs"/>
              </a:rPr>
              <a:t>ЧАНАРЫН ХЯНАЛТ</a:t>
            </a:r>
            <a:endParaRPr lang="en-US" sz="4400" b="1" dirty="0">
              <a:solidFill>
                <a:srgbClr val="FC59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50385" y="4734580"/>
            <a:ext cx="1955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b="1" i="1" dirty="0"/>
              <a:t>Ж.БАТБАЯР</a:t>
            </a:r>
            <a:endParaRPr lang="mn-MN" sz="2800" b="1" i="1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1082813" y="4800600"/>
            <a:ext cx="4963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+mj-lt"/>
              </a:rPr>
              <a:t>ОРЧНЫ </a:t>
            </a:r>
            <a:r>
              <a:rPr lang="mn-MN" sz="2000" b="1" i="1" dirty="0">
                <a:latin typeface="+mj-lt"/>
              </a:rPr>
              <a:t>ШИНЖИЛГЭЭНИЙ ХЭЛТСИЙН </a:t>
            </a:r>
            <a:r>
              <a:rPr lang="mn-MN" sz="2000" b="1" i="1" dirty="0" smtClean="0">
                <a:latin typeface="+mj-lt"/>
              </a:rPr>
              <a:t>ДАРГА:</a:t>
            </a:r>
            <a:r>
              <a:rPr lang="mn-MN" sz="2000" b="1" i="1" dirty="0">
                <a:latin typeface="+mj-lt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06553"/>
            <a:ext cx="6870023" cy="78729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C5908"/>
                </a:solidFill>
              </a:rPr>
              <a:t>“</a:t>
            </a:r>
            <a:r>
              <a:rPr lang="mn-MN" sz="2000" b="1" dirty="0" smtClean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ШИНЭЧЛЭЛИЙН ЗАСГИЙН 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76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ДЦС-4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ТӨХК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ний уур, усны дулаан солилцуулагч бүхий 210МВт дулааны дэд станц байгуулахад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10.0</a:t>
            </a:r>
            <a:r>
              <a:rPr lang="mn-M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ТЭРБУМ ТӨГРӨГ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9698" name="Picture 3" descr="C:\Users\Boloroo\Desktop\New folder (6)\IMG_3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43433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/>
          <p:nvPr/>
        </p:nvGrpSpPr>
        <p:grpSpPr>
          <a:xfrm>
            <a:off x="4648200" y="2819400"/>
            <a:ext cx="4267200" cy="3657600"/>
            <a:chOff x="2773870" y="1174728"/>
            <a:chExt cx="6143668" cy="5143535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870" y="1174728"/>
              <a:ext cx="6143668" cy="5143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3" name="Straight Connector 32"/>
            <p:cNvCxnSpPr/>
            <p:nvPr/>
          </p:nvCxnSpPr>
          <p:spPr>
            <a:xfrm rot="5400000">
              <a:off x="5417870" y="6103958"/>
              <a:ext cx="142082" cy="79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3916878" y="6175396"/>
              <a:ext cx="1571636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3845440" y="5675330"/>
              <a:ext cx="571504" cy="42862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3845440" y="5246702"/>
              <a:ext cx="500066" cy="35719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3523969" y="4925231"/>
              <a:ext cx="642942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3559688" y="4389446"/>
              <a:ext cx="285752" cy="2143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3346168" y="4175132"/>
              <a:ext cx="427834" cy="79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559688" y="3960818"/>
              <a:ext cx="1285884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4238349" y="3353595"/>
              <a:ext cx="1214446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45572" y="2746372"/>
              <a:ext cx="2000264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6488646" y="1674802"/>
              <a:ext cx="1428760" cy="7143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3916878" y="2746372"/>
              <a:ext cx="928694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3381093" y="2210587"/>
              <a:ext cx="1000132" cy="714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2845308" y="1746240"/>
              <a:ext cx="100013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7024431" y="4782355"/>
              <a:ext cx="107157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>
              <a:off x="7274464" y="4246570"/>
              <a:ext cx="28575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6845836" y="4103694"/>
              <a:ext cx="428628" cy="28575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Connector 49"/>
            <p:cNvCxnSpPr>
              <a:stCxn id="49" idx="2"/>
            </p:cNvCxnSpPr>
            <p:nvPr/>
          </p:nvCxnSpPr>
          <p:spPr>
            <a:xfrm rot="5400000">
              <a:off x="6988712" y="4460884"/>
              <a:ext cx="14287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5488514" y="4532322"/>
              <a:ext cx="157163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381357" y="4425165"/>
              <a:ext cx="214314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4559820" y="4318008"/>
              <a:ext cx="928694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4559024" y="2746372"/>
              <a:ext cx="2" cy="15724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284537" y="3210711"/>
              <a:ext cx="2071703" cy="82234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mn-MN" sz="1600" b="1" dirty="0" smtClean="0">
                  <a:solidFill>
                    <a:srgbClr val="FF0000"/>
                  </a:solidFill>
                </a:rPr>
                <a:t>210 МВТ-Н ДЭД СТАНЦ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>
              <a:off x="7060150" y="5318140"/>
              <a:ext cx="500066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6096000" y="1219200"/>
            <a:ext cx="9857874" cy="6858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mn-M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ДУЛААНЫ ЭХ ҮҮСВЭР</a:t>
            </a:r>
            <a:endParaRPr lang="mn-M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2.22222E-6 L -0.66927 0.0039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41" y="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4774359"/>
            <a:ext cx="2153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b="1" dirty="0" smtClean="0"/>
              <a:t>Ж.БАТБИЛЭГ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2855" y="4648200"/>
            <a:ext cx="5344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+mj-lt"/>
              </a:rPr>
              <a:t>АШИГТ МАЛТМАЛЫН</a:t>
            </a:r>
            <a:r>
              <a:rPr lang="en-US" sz="2000" b="1" i="1" dirty="0" smtClean="0">
                <a:latin typeface="+mj-lt"/>
              </a:rPr>
              <a:t> </a:t>
            </a:r>
            <a:r>
              <a:rPr lang="mn-MN" sz="2000" b="1" i="1" dirty="0" smtClean="0">
                <a:latin typeface="+mj-lt"/>
              </a:rPr>
              <a:t>ГАЗРЫН ШАТАХ АШИГТ МАЛТМАЛЫН ТАСГИЙН ДАРГА</a:t>
            </a:r>
            <a:endParaRPr lang="en-US" sz="2000" b="1" i="1" dirty="0">
              <a:latin typeface="+mj-lt"/>
            </a:endParaRPr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200150"/>
            <a:ext cx="257175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0" y="3124200"/>
            <a:ext cx="9144000" cy="1292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85000"/>
              </a:lnSpc>
              <a:spcBef>
                <a:spcPct val="0"/>
              </a:spcBef>
              <a:buNone/>
              <a:defRPr sz="4400" b="1">
                <a:solidFill>
                  <a:srgbClr val="26448C"/>
                </a:solidFill>
              </a:defRPr>
            </a:lvl1pPr>
          </a:lstStyle>
          <a:p>
            <a:r>
              <a:rPr lang="en-US" sz="4200" dirty="0"/>
              <a:t> </a:t>
            </a:r>
            <a:r>
              <a:rPr lang="mn-MN" sz="4200" dirty="0"/>
              <a:t>САЙЖРУУЛСАН ТҮЛШНИЙ ХЭРЭГЛЭЭ, </a:t>
            </a:r>
            <a:endParaRPr lang="en-US" sz="4200" dirty="0"/>
          </a:p>
          <a:p>
            <a:r>
              <a:rPr lang="en-US" sz="4200" dirty="0"/>
              <a:t> </a:t>
            </a:r>
            <a:r>
              <a:rPr lang="mn-MN" sz="4200" dirty="0">
                <a:solidFill>
                  <a:srgbClr val="FC5908"/>
                </a:solidFill>
              </a:rPr>
              <a:t>АЧ ХОЛБОГДОЛ</a:t>
            </a:r>
            <a:endParaRPr lang="en-US" sz="4200" dirty="0">
              <a:solidFill>
                <a:srgbClr val="FC59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>
            <a:spLocks/>
          </p:cNvSpPr>
          <p:nvPr/>
        </p:nvSpPr>
        <p:spPr bwMode="auto">
          <a:xfrm>
            <a:off x="-1" y="1143000"/>
            <a:ext cx="9144001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mn-MN" sz="3600" b="1" dirty="0">
                <a:solidFill>
                  <a:srgbClr val="26448C"/>
                </a:solidFill>
              </a:rPr>
              <a:t>ТҮҮХИЙ НҮҮРСНИЙ ЖИЛИЙН ХЭРЭГЛЭЭ</a:t>
            </a:r>
          </a:p>
          <a:p>
            <a:pPr algn="ctr"/>
            <a:r>
              <a:rPr lang="en-US" sz="3600" b="1" dirty="0" smtClean="0">
                <a:solidFill>
                  <a:srgbClr val="FC5908"/>
                </a:solidFill>
              </a:rPr>
              <a:t>(</a:t>
            </a:r>
            <a:r>
              <a:rPr lang="mn-MN" sz="3600" b="1" dirty="0" smtClean="0">
                <a:solidFill>
                  <a:srgbClr val="FC5908"/>
                </a:solidFill>
              </a:rPr>
              <a:t>НИЙТ 980 </a:t>
            </a:r>
            <a:r>
              <a:rPr lang="mn-MN" sz="3600" b="1" dirty="0">
                <a:solidFill>
                  <a:srgbClr val="FC5908"/>
                </a:solidFill>
              </a:rPr>
              <a:t>000 ТОНН</a:t>
            </a:r>
            <a:r>
              <a:rPr lang="en-US" sz="3600" b="1" dirty="0">
                <a:solidFill>
                  <a:srgbClr val="FC5908"/>
                </a:solidFill>
              </a:rPr>
              <a:t>)</a:t>
            </a:r>
          </a:p>
        </p:txBody>
      </p:sp>
      <p:graphicFrame>
        <p:nvGraphicFramePr>
          <p:cNvPr id="2050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64520124"/>
              </p:ext>
            </p:extLst>
          </p:nvPr>
        </p:nvGraphicFramePr>
        <p:xfrm>
          <a:off x="800100" y="1310218"/>
          <a:ext cx="7620000" cy="6045620"/>
        </p:xfrm>
        <a:graphic>
          <a:graphicData uri="http://schemas.openxmlformats.org/presentationml/2006/ole">
            <p:oleObj spid="_x0000_s154816" name="Worksheet" r:id="rId3" imgW="11792012" imgH="9629775" progId="Excel.Sheet.8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6324600" y="227707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mn-MN" dirty="0" smtClean="0"/>
              <a:t>100 кВт-аас дээш хүчин чадалтай зуух 15</a:t>
            </a:r>
            <a:r>
              <a:rPr lang="en-US" dirty="0" smtClean="0"/>
              <a:t>8</a:t>
            </a:r>
            <a:r>
              <a:rPr lang="mn-MN" dirty="0" smtClean="0"/>
              <a:t>000 тонн</a:t>
            </a:r>
            <a:r>
              <a:rPr lang="en-US" dirty="0" smtClean="0"/>
              <a:t> </a:t>
            </a:r>
            <a:r>
              <a:rPr lang="mn-MN" dirty="0" smtClean="0">
                <a:solidFill>
                  <a:srgbClr val="FF0000"/>
                </a:solidFill>
              </a:rPr>
              <a:t>16%</a:t>
            </a:r>
            <a:endParaRPr lang="mn-MN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576" y="2033588"/>
            <a:ext cx="2271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mn-MN" dirty="0" smtClean="0"/>
              <a:t>100 кВт-аас доош хүчин чадалтай зуух 22000 тонн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mn-MN" dirty="0" smtClean="0">
                <a:solidFill>
                  <a:srgbClr val="FF0000"/>
                </a:solidFill>
              </a:rPr>
              <a:t>2%</a:t>
            </a:r>
            <a:endParaRPr lang="mn-MN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60545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mn-MN" dirty="0" smtClean="0"/>
              <a:t>Гэр хороолол </a:t>
            </a:r>
            <a:endParaRPr lang="en-US" dirty="0" smtClean="0"/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dirty="0" smtClean="0"/>
              <a:t>800 </a:t>
            </a:r>
            <a:r>
              <a:rPr lang="mn-MN" dirty="0" smtClean="0"/>
              <a:t>000 тонн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mn-MN" dirty="0" smtClean="0">
                <a:solidFill>
                  <a:srgbClr val="FF0000"/>
                </a:solidFill>
              </a:rPr>
              <a:t>2%</a:t>
            </a:r>
            <a:endParaRPr lang="mn-MN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4114800" y="2590799"/>
            <a:ext cx="2209800" cy="366119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990600" y="3033118"/>
            <a:ext cx="1413964" cy="243481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0"/>
          </p:cNvCxnSpPr>
          <p:nvPr/>
        </p:nvCxnSpPr>
        <p:spPr>
          <a:xfrm rot="16200000" flipV="1">
            <a:off x="5252056" y="4448563"/>
            <a:ext cx="1344989" cy="18669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152400" y="1103313"/>
            <a:ext cx="8964613" cy="5449887"/>
            <a:chOff x="179388" y="836613"/>
            <a:chExt cx="9121288" cy="5545137"/>
          </a:xfrm>
        </p:grpSpPr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179388" y="1125538"/>
              <a:ext cx="8424862" cy="5256212"/>
              <a:chOff x="395536" y="1340768"/>
              <a:chExt cx="8424936" cy="5256584"/>
            </a:xfrm>
          </p:grpSpPr>
          <p:grpSp>
            <p:nvGrpSpPr>
              <p:cNvPr id="4" name="Group 77"/>
              <p:cNvGrpSpPr>
                <a:grpSpLocks/>
              </p:cNvGrpSpPr>
              <p:nvPr/>
            </p:nvGrpSpPr>
            <p:grpSpPr bwMode="auto">
              <a:xfrm>
                <a:off x="395536" y="1340768"/>
                <a:ext cx="8424936" cy="5256584"/>
                <a:chOff x="379059" y="2058907"/>
                <a:chExt cx="6497196" cy="4064052"/>
              </a:xfrm>
            </p:grpSpPr>
            <p:grpSp>
              <p:nvGrpSpPr>
                <p:cNvPr id="5" name="Group 64"/>
                <p:cNvGrpSpPr>
                  <a:grpSpLocks/>
                </p:cNvGrpSpPr>
                <p:nvPr/>
              </p:nvGrpSpPr>
              <p:grpSpPr bwMode="auto">
                <a:xfrm>
                  <a:off x="1441769" y="2232100"/>
                  <a:ext cx="4429760" cy="3055780"/>
                  <a:chOff x="1547663" y="1455677"/>
                  <a:chExt cx="3478754" cy="4371524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547540" y="1506505"/>
                    <a:ext cx="0" cy="432008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979711" y="1506720"/>
                    <a:ext cx="432048" cy="4320481"/>
                    <a:chOff x="1115615" y="1506720"/>
                    <a:chExt cx="432048" cy="4320481"/>
                  </a:xfrm>
                </p:grpSpPr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1115826" y="1517225"/>
                      <a:ext cx="0" cy="4309362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1547229" y="1517225"/>
                      <a:ext cx="0" cy="4309362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843807" y="1506720"/>
                    <a:ext cx="1296144" cy="4320481"/>
                    <a:chOff x="1115615" y="1506720"/>
                    <a:chExt cx="1296144" cy="4320481"/>
                  </a:xfrm>
                </p:grpSpPr>
                <p:grpSp>
                  <p:nvGrpSpPr>
                    <p:cNvPr id="9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5" y="1506720"/>
                      <a:ext cx="432048" cy="4320481"/>
                      <a:chOff x="1115615" y="1506720"/>
                      <a:chExt cx="432048" cy="4320481"/>
                    </a:xfrm>
                  </p:grpSpPr>
                  <p:cxnSp>
                    <p:nvCxnSpPr>
                      <p:cNvPr id="48" name="Straight Connector 47"/>
                      <p:cNvCxnSpPr/>
                      <p:nvPr/>
                    </p:nvCxnSpPr>
                    <p:spPr>
                      <a:xfrm>
                        <a:off x="1115515" y="1517225"/>
                        <a:ext cx="0" cy="4309362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/>
                      <p:cNvCxnSpPr/>
                      <p:nvPr/>
                    </p:nvCxnSpPr>
                    <p:spPr>
                      <a:xfrm>
                        <a:off x="1546919" y="1517225"/>
                        <a:ext cx="0" cy="4309362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9711" y="1506720"/>
                      <a:ext cx="432048" cy="4320481"/>
                      <a:chOff x="1115615" y="1506720"/>
                      <a:chExt cx="432048" cy="4320481"/>
                    </a:xfrm>
                  </p:grpSpPr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1115204" y="1517225"/>
                        <a:ext cx="0" cy="4309362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Straight Connector 46"/>
                      <p:cNvCxnSpPr/>
                      <p:nvPr/>
                    </p:nvCxnSpPr>
                    <p:spPr>
                      <a:xfrm>
                        <a:off x="1547586" y="1517225"/>
                        <a:ext cx="0" cy="4309362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594369" y="1455677"/>
                    <a:ext cx="432048" cy="4320481"/>
                    <a:chOff x="1137985" y="1455677"/>
                    <a:chExt cx="432048" cy="4320481"/>
                  </a:xfrm>
                </p:grpSpPr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>
                      <a:off x="1132501" y="1456479"/>
                      <a:ext cx="0" cy="4309362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1569774" y="1456479"/>
                      <a:ext cx="0" cy="4309362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" name="Group 76"/>
                <p:cNvGrpSpPr>
                  <a:grpSpLocks/>
                </p:cNvGrpSpPr>
                <p:nvPr/>
              </p:nvGrpSpPr>
              <p:grpSpPr bwMode="auto">
                <a:xfrm>
                  <a:off x="379059" y="2058907"/>
                  <a:ext cx="6497196" cy="4064052"/>
                  <a:chOff x="379059" y="2058907"/>
                  <a:chExt cx="6497196" cy="4064052"/>
                </a:xfrm>
              </p:grpSpPr>
              <p:grpSp>
                <p:nvGrpSpPr>
                  <p:cNvPr id="1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793698" y="2490956"/>
                    <a:ext cx="5722518" cy="2208243"/>
                    <a:chOff x="1115616" y="2708920"/>
                    <a:chExt cx="7200800" cy="1728190"/>
                  </a:xfrm>
                </p:grpSpPr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1115827" y="4437128"/>
                      <a:ext cx="7200889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6" y="3573016"/>
                      <a:ext cx="7200800" cy="432048"/>
                      <a:chOff x="979984" y="5453608"/>
                      <a:chExt cx="7488832" cy="432048"/>
                    </a:xfrm>
                  </p:grpSpPr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980204" y="5885712"/>
                        <a:ext cx="7488924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>
                        <a:off x="980204" y="5453704"/>
                        <a:ext cx="7488924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6" y="2708920"/>
                      <a:ext cx="7200800" cy="432048"/>
                      <a:chOff x="979984" y="5453608"/>
                      <a:chExt cx="7488832" cy="432048"/>
                    </a:xfrm>
                  </p:grpSpPr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>
                        <a:off x="980204" y="5885792"/>
                        <a:ext cx="7488924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>
                        <a:off x="980204" y="5453784"/>
                        <a:ext cx="7488924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577674" y="2058907"/>
                    <a:ext cx="6226574" cy="4064052"/>
                    <a:chOff x="827584" y="2276871"/>
                    <a:chExt cx="5292588" cy="4409929"/>
                  </a:xfrm>
                </p:grpSpPr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>
                      <a:off x="827113" y="5732753"/>
                      <a:ext cx="5293021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" name="Straight Connector 5"/>
                    <p:cNvCxnSpPr/>
                    <p:nvPr/>
                  </p:nvCxnSpPr>
                  <p:spPr>
                    <a:xfrm>
                      <a:off x="1115111" y="2277042"/>
                      <a:ext cx="0" cy="440975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56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79059" y="2337268"/>
                    <a:ext cx="576064" cy="2855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mn-MN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500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569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331639" y="5225024"/>
                    <a:ext cx="5544616" cy="2855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mn-MN" b="1">
                        <a:latin typeface="Times New Roman" pitchFamily="18" charset="0"/>
                        <a:cs typeface="Times New Roman" pitchFamily="18" charset="0"/>
                      </a:rPr>
                      <a:t>1           2          3          4           5           6          7           8          9         10      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6401854" y="2226416"/>
                    <a:ext cx="0" cy="3019821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560" name="Rectangle 78"/>
              <p:cNvSpPr>
                <a:spLocks noChangeArrowheads="1"/>
              </p:cNvSpPr>
              <p:nvPr/>
            </p:nvSpPr>
            <p:spPr bwMode="auto">
              <a:xfrm>
                <a:off x="395536" y="2420888"/>
                <a:ext cx="7469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mn-MN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400</a:t>
                </a:r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61" name="Rectangle 79"/>
              <p:cNvSpPr>
                <a:spLocks noChangeArrowheads="1"/>
              </p:cNvSpPr>
              <p:nvPr/>
            </p:nvSpPr>
            <p:spPr bwMode="auto">
              <a:xfrm>
                <a:off x="395536" y="3140968"/>
                <a:ext cx="7469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mn-MN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300</a:t>
                </a:r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62" name="Rectangle 80"/>
              <p:cNvSpPr>
                <a:spLocks noChangeArrowheads="1"/>
              </p:cNvSpPr>
              <p:nvPr/>
            </p:nvSpPr>
            <p:spPr bwMode="auto">
              <a:xfrm>
                <a:off x="395536" y="3861048"/>
                <a:ext cx="7469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mn-MN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200</a:t>
                </a:r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63" name="Rectangle 81"/>
              <p:cNvSpPr>
                <a:spLocks noChangeArrowheads="1"/>
              </p:cNvSpPr>
              <p:nvPr/>
            </p:nvSpPr>
            <p:spPr bwMode="auto">
              <a:xfrm>
                <a:off x="395536" y="4571836"/>
                <a:ext cx="7469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mn-MN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100</a:t>
                </a:r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5" name="Straight Connector 84"/>
            <p:cNvCxnSpPr/>
            <p:nvPr/>
          </p:nvCxnSpPr>
          <p:spPr>
            <a:xfrm>
              <a:off x="756031" y="3500152"/>
              <a:ext cx="8387966" cy="16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68517" y="5950480"/>
              <a:ext cx="80003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5" name="Rectangle 95"/>
            <p:cNvSpPr>
              <a:spLocks noChangeArrowheads="1"/>
            </p:cNvSpPr>
            <p:nvPr/>
          </p:nvSpPr>
          <p:spPr bwMode="auto">
            <a:xfrm>
              <a:off x="539750" y="836613"/>
              <a:ext cx="667413" cy="37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mn-MN" b="1"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ar-AE" b="1">
                  <a:latin typeface="Times New Roman" pitchFamily="18" charset="0"/>
                  <a:cs typeface="Times New Roman" pitchFamily="18" charset="0"/>
                </a:rPr>
                <a:t>۟۟</a:t>
              </a:r>
              <a:r>
                <a:rPr lang="mn-MN" b="1">
                  <a:latin typeface="Times New Roman" pitchFamily="18" charset="0"/>
                  <a:cs typeface="Times New Roman" pitchFamily="18" charset="0"/>
                </a:rPr>
                <a:t>°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22536" name="Rectangle 96"/>
            <p:cNvSpPr>
              <a:spLocks noChangeArrowheads="1"/>
            </p:cNvSpPr>
            <p:nvPr/>
          </p:nvSpPr>
          <p:spPr bwMode="auto">
            <a:xfrm>
              <a:off x="8148263" y="5285826"/>
              <a:ext cx="1152413" cy="28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mn-MN" sz="1200" b="1">
                  <a:latin typeface="Times New Roman" pitchFamily="18" charset="0"/>
                  <a:cs typeface="Times New Roman" pitchFamily="18" charset="0"/>
                </a:rPr>
                <a:t>Хугацаа </a:t>
              </a:r>
              <a:r>
                <a:rPr lang="en-US" sz="1200" b="1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mn-MN" sz="1200" b="1">
                  <a:latin typeface="Times New Roman" pitchFamily="18" charset="0"/>
                  <a:cs typeface="Times New Roman" pitchFamily="18" charset="0"/>
                </a:rPr>
                <a:t>цаг</a:t>
              </a:r>
              <a:r>
                <a:rPr lang="en-US" sz="1200" b="1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1200" b="1">
                <a:latin typeface="Calibri" pitchFamily="34" charset="0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899787" y="5950480"/>
              <a:ext cx="352769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8" name="Rectangle 103"/>
            <p:cNvSpPr>
              <a:spLocks noChangeArrowheads="1"/>
            </p:cNvSpPr>
            <p:nvPr/>
          </p:nvSpPr>
          <p:spPr bwMode="auto">
            <a:xfrm>
              <a:off x="2195513" y="5940425"/>
              <a:ext cx="13628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mn-MN" b="1">
                  <a:latin typeface="Times New Roman" pitchFamily="18" charset="0"/>
                  <a:cs typeface="Times New Roman" pitchFamily="18" charset="0"/>
                </a:rPr>
                <a:t> 5 кг нүүрс 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899787" y="5950480"/>
              <a:ext cx="56888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213"/>
            <p:cNvGrpSpPr>
              <a:grpSpLocks/>
            </p:cNvGrpSpPr>
            <p:nvPr/>
          </p:nvGrpSpPr>
          <p:grpSpPr bwMode="auto">
            <a:xfrm>
              <a:off x="4427538" y="3141663"/>
              <a:ext cx="2160587" cy="1655762"/>
              <a:chOff x="4427984" y="5589240"/>
              <a:chExt cx="2160240" cy="648072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4427928" y="5589203"/>
                <a:ext cx="0" cy="6480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6588778" y="5589203"/>
                <a:ext cx="0" cy="64801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1" name="Rectangle 110"/>
            <p:cNvSpPr>
              <a:spLocks noChangeArrowheads="1"/>
            </p:cNvSpPr>
            <p:nvPr/>
          </p:nvSpPr>
          <p:spPr bwMode="auto">
            <a:xfrm>
              <a:off x="4859338" y="5949950"/>
              <a:ext cx="13628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mn-MN" b="1">
                  <a:latin typeface="Times New Roman" pitchFamily="18" charset="0"/>
                  <a:cs typeface="Times New Roman" pitchFamily="18" charset="0"/>
                </a:rPr>
                <a:t> 3 кг нүүрс 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4427482" y="4580752"/>
              <a:ext cx="216119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3" name="Rectangle 161"/>
            <p:cNvSpPr>
              <a:spLocks noChangeArrowheads="1"/>
            </p:cNvSpPr>
            <p:nvPr/>
          </p:nvSpPr>
          <p:spPr bwMode="auto">
            <a:xfrm>
              <a:off x="5132388" y="4211638"/>
              <a:ext cx="7681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mn-MN" b="1">
                  <a:latin typeface="Times New Roman" pitchFamily="18" charset="0"/>
                  <a:cs typeface="Times New Roman" pitchFamily="18" charset="0"/>
                </a:rPr>
                <a:t> 3 цаг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4" name="Rectangle 165"/>
            <p:cNvSpPr>
              <a:spLocks noChangeArrowheads="1"/>
            </p:cNvSpPr>
            <p:nvPr/>
          </p:nvSpPr>
          <p:spPr bwMode="auto">
            <a:xfrm>
              <a:off x="5940425" y="1700213"/>
              <a:ext cx="22129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mn-MN" b="1">
                  <a:latin typeface="Times New Roman" pitchFamily="18" charset="0"/>
                  <a:cs typeface="Times New Roman" pitchFamily="18" charset="0"/>
                </a:rPr>
                <a:t>Сайжруулсан түлш</a:t>
              </a:r>
            </a:p>
            <a:p>
              <a:r>
                <a:rPr lang="mn-MN" b="1">
                  <a:latin typeface="Times New Roman" pitchFamily="18" charset="0"/>
                  <a:cs typeface="Times New Roman" pitchFamily="18" charset="0"/>
                </a:rPr>
                <a:t>Түүхий нүүрс 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5724524" y="1915597"/>
              <a:ext cx="216443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724524" y="2204725"/>
              <a:ext cx="216443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221"/>
            <p:cNvGrpSpPr>
              <a:grpSpLocks/>
            </p:cNvGrpSpPr>
            <p:nvPr/>
          </p:nvGrpSpPr>
          <p:grpSpPr bwMode="auto">
            <a:xfrm>
              <a:off x="4427538" y="5589588"/>
              <a:ext cx="2160587" cy="792162"/>
              <a:chOff x="4427984" y="5589240"/>
              <a:chExt cx="2160240" cy="648072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4427928" y="5589806"/>
                <a:ext cx="0" cy="64750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6588778" y="5589806"/>
                <a:ext cx="0" cy="64750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Freeform 92"/>
            <p:cNvSpPr/>
            <p:nvPr/>
          </p:nvSpPr>
          <p:spPr>
            <a:xfrm>
              <a:off x="857224" y="1571612"/>
              <a:ext cx="1285884" cy="2000264"/>
            </a:xfrm>
            <a:custGeom>
              <a:avLst/>
              <a:gdLst>
                <a:gd name="connsiteX0" fmla="*/ 55033 w 1173691"/>
                <a:gd name="connsiteY0" fmla="*/ 1590675 h 1967442"/>
                <a:gd name="connsiteX1" fmla="*/ 569383 w 1173691"/>
                <a:gd name="connsiteY1" fmla="*/ 98425 h 1967442"/>
                <a:gd name="connsiteX2" fmla="*/ 988483 w 1173691"/>
                <a:gd name="connsiteY2" fmla="*/ 1000125 h 1967442"/>
                <a:gd name="connsiteX3" fmla="*/ 1128183 w 1173691"/>
                <a:gd name="connsiteY3" fmla="*/ 1285875 h 1967442"/>
                <a:gd name="connsiteX4" fmla="*/ 715433 w 1173691"/>
                <a:gd name="connsiteY4" fmla="*/ 1838325 h 1967442"/>
                <a:gd name="connsiteX5" fmla="*/ 518583 w 1173691"/>
                <a:gd name="connsiteY5" fmla="*/ 1965325 h 1967442"/>
                <a:gd name="connsiteX6" fmla="*/ 239183 w 1173691"/>
                <a:gd name="connsiteY6" fmla="*/ 1851025 h 1967442"/>
                <a:gd name="connsiteX7" fmla="*/ 55033 w 1173691"/>
                <a:gd name="connsiteY7" fmla="*/ 1590675 h 196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3691" h="1967442">
                  <a:moveTo>
                    <a:pt x="55033" y="1590675"/>
                  </a:moveTo>
                  <a:cubicBezTo>
                    <a:pt x="110066" y="1298575"/>
                    <a:pt x="413808" y="196850"/>
                    <a:pt x="569383" y="98425"/>
                  </a:cubicBezTo>
                  <a:cubicBezTo>
                    <a:pt x="724958" y="0"/>
                    <a:pt x="895350" y="802217"/>
                    <a:pt x="988483" y="1000125"/>
                  </a:cubicBezTo>
                  <a:cubicBezTo>
                    <a:pt x="1081616" y="1198033"/>
                    <a:pt x="1173691" y="1146175"/>
                    <a:pt x="1128183" y="1285875"/>
                  </a:cubicBezTo>
                  <a:cubicBezTo>
                    <a:pt x="1082675" y="1425575"/>
                    <a:pt x="817033" y="1725083"/>
                    <a:pt x="715433" y="1838325"/>
                  </a:cubicBezTo>
                  <a:cubicBezTo>
                    <a:pt x="613833" y="1951567"/>
                    <a:pt x="597958" y="1963208"/>
                    <a:pt x="518583" y="1965325"/>
                  </a:cubicBezTo>
                  <a:cubicBezTo>
                    <a:pt x="439208" y="1967442"/>
                    <a:pt x="318558" y="1912408"/>
                    <a:pt x="239183" y="1851025"/>
                  </a:cubicBezTo>
                  <a:cubicBezTo>
                    <a:pt x="159808" y="1789642"/>
                    <a:pt x="0" y="1882775"/>
                    <a:pt x="55033" y="159067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928862" y="2500316"/>
              <a:ext cx="5929564" cy="1143594"/>
            </a:xfrm>
            <a:custGeom>
              <a:avLst/>
              <a:gdLst>
                <a:gd name="connsiteX0" fmla="*/ 0 w 6184900"/>
                <a:gd name="connsiteY0" fmla="*/ 729192 h 1140884"/>
                <a:gd name="connsiteX1" fmla="*/ 330200 w 6184900"/>
                <a:gd name="connsiteY1" fmla="*/ 1053042 h 1140884"/>
                <a:gd name="connsiteX2" fmla="*/ 666750 w 6184900"/>
                <a:gd name="connsiteY2" fmla="*/ 989542 h 1140884"/>
                <a:gd name="connsiteX3" fmla="*/ 1346200 w 6184900"/>
                <a:gd name="connsiteY3" fmla="*/ 144992 h 1140884"/>
                <a:gd name="connsiteX4" fmla="*/ 1828800 w 6184900"/>
                <a:gd name="connsiteY4" fmla="*/ 119592 h 1140884"/>
                <a:gd name="connsiteX5" fmla="*/ 3073400 w 6184900"/>
                <a:gd name="connsiteY5" fmla="*/ 284692 h 1140884"/>
                <a:gd name="connsiteX6" fmla="*/ 3816350 w 6184900"/>
                <a:gd name="connsiteY6" fmla="*/ 265642 h 1140884"/>
                <a:gd name="connsiteX7" fmla="*/ 4775200 w 6184900"/>
                <a:gd name="connsiteY7" fmla="*/ 532342 h 1140884"/>
                <a:gd name="connsiteX8" fmla="*/ 6184900 w 6184900"/>
                <a:gd name="connsiteY8" fmla="*/ 1097492 h 114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4900" h="1140884">
                  <a:moveTo>
                    <a:pt x="0" y="729192"/>
                  </a:moveTo>
                  <a:cubicBezTo>
                    <a:pt x="109537" y="869421"/>
                    <a:pt x="219075" y="1009650"/>
                    <a:pt x="330200" y="1053042"/>
                  </a:cubicBezTo>
                  <a:cubicBezTo>
                    <a:pt x="441325" y="1096434"/>
                    <a:pt x="497417" y="1140884"/>
                    <a:pt x="666750" y="989542"/>
                  </a:cubicBezTo>
                  <a:cubicBezTo>
                    <a:pt x="836083" y="838200"/>
                    <a:pt x="1152525" y="289984"/>
                    <a:pt x="1346200" y="144992"/>
                  </a:cubicBezTo>
                  <a:cubicBezTo>
                    <a:pt x="1539875" y="0"/>
                    <a:pt x="1540933" y="96309"/>
                    <a:pt x="1828800" y="119592"/>
                  </a:cubicBezTo>
                  <a:cubicBezTo>
                    <a:pt x="2116667" y="142875"/>
                    <a:pt x="2742142" y="260350"/>
                    <a:pt x="3073400" y="284692"/>
                  </a:cubicBezTo>
                  <a:cubicBezTo>
                    <a:pt x="3404658" y="309034"/>
                    <a:pt x="3532717" y="224367"/>
                    <a:pt x="3816350" y="265642"/>
                  </a:cubicBezTo>
                  <a:cubicBezTo>
                    <a:pt x="4099983" y="306917"/>
                    <a:pt x="4380442" y="393700"/>
                    <a:pt x="4775200" y="532342"/>
                  </a:cubicBezTo>
                  <a:cubicBezTo>
                    <a:pt x="5169958" y="670984"/>
                    <a:pt x="5677429" y="884238"/>
                    <a:pt x="6184900" y="1097492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928862" y="1607085"/>
              <a:ext cx="3769981" cy="2107896"/>
            </a:xfrm>
            <a:custGeom>
              <a:avLst/>
              <a:gdLst>
                <a:gd name="connsiteX0" fmla="*/ 0 w 3778250"/>
                <a:gd name="connsiteY0" fmla="*/ 1600200 h 2108200"/>
                <a:gd name="connsiteX1" fmla="*/ 527050 w 3778250"/>
                <a:gd name="connsiteY1" fmla="*/ 63500 h 2108200"/>
                <a:gd name="connsiteX2" fmla="*/ 1085850 w 3778250"/>
                <a:gd name="connsiteY2" fmla="*/ 1219200 h 2108200"/>
                <a:gd name="connsiteX3" fmla="*/ 1371600 w 3778250"/>
                <a:gd name="connsiteY3" fmla="*/ 1409700 h 2108200"/>
                <a:gd name="connsiteX4" fmla="*/ 1898650 w 3778250"/>
                <a:gd name="connsiteY4" fmla="*/ 1276350 h 2108200"/>
                <a:gd name="connsiteX5" fmla="*/ 2590800 w 3778250"/>
                <a:gd name="connsiteY5" fmla="*/ 1454150 h 2108200"/>
                <a:gd name="connsiteX6" fmla="*/ 2959100 w 3778250"/>
                <a:gd name="connsiteY6" fmla="*/ 1492250 h 2108200"/>
                <a:gd name="connsiteX7" fmla="*/ 3778250 w 3778250"/>
                <a:gd name="connsiteY7" fmla="*/ 2108200 h 210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8250" h="2108200">
                  <a:moveTo>
                    <a:pt x="0" y="1600200"/>
                  </a:moveTo>
                  <a:cubicBezTo>
                    <a:pt x="173037" y="863600"/>
                    <a:pt x="346075" y="127000"/>
                    <a:pt x="527050" y="63500"/>
                  </a:cubicBezTo>
                  <a:cubicBezTo>
                    <a:pt x="708025" y="0"/>
                    <a:pt x="945092" y="994833"/>
                    <a:pt x="1085850" y="1219200"/>
                  </a:cubicBezTo>
                  <a:cubicBezTo>
                    <a:pt x="1226608" y="1443567"/>
                    <a:pt x="1236133" y="1400175"/>
                    <a:pt x="1371600" y="1409700"/>
                  </a:cubicBezTo>
                  <a:cubicBezTo>
                    <a:pt x="1507067" y="1419225"/>
                    <a:pt x="1695450" y="1268942"/>
                    <a:pt x="1898650" y="1276350"/>
                  </a:cubicBezTo>
                  <a:cubicBezTo>
                    <a:pt x="2101850" y="1283758"/>
                    <a:pt x="2414058" y="1418167"/>
                    <a:pt x="2590800" y="1454150"/>
                  </a:cubicBezTo>
                  <a:cubicBezTo>
                    <a:pt x="2767542" y="1490133"/>
                    <a:pt x="2761192" y="1383242"/>
                    <a:pt x="2959100" y="1492250"/>
                  </a:cubicBezTo>
                  <a:cubicBezTo>
                    <a:pt x="3157008" y="1601258"/>
                    <a:pt x="3467629" y="1854729"/>
                    <a:pt x="3778250" y="210820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3" name="Rectangle 243"/>
            <p:cNvSpPr>
              <a:spLocks noChangeArrowheads="1"/>
            </p:cNvSpPr>
            <p:nvPr/>
          </p:nvSpPr>
          <p:spPr bwMode="auto">
            <a:xfrm rot="-944807">
              <a:off x="917338" y="2778817"/>
              <a:ext cx="10543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mn-MN" sz="1400" b="1">
                  <a:latin typeface="Times New Roman" pitchFamily="18" charset="0"/>
                  <a:cs typeface="Times New Roman" pitchFamily="18" charset="0"/>
                </a:rPr>
                <a:t>Гал асаагч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917555" y="2897666"/>
              <a:ext cx="1154900" cy="316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191000" y="228600"/>
            <a:ext cx="4648200" cy="1077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mn-MN" sz="36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Түүхий нүүрс, түлшний шаталтын</a:t>
            </a:r>
            <a:r>
              <a:rPr lang="en-US" sz="36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36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байдал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69850" y="1476375"/>
            <a:ext cx="8997950" cy="5305425"/>
            <a:chOff x="-3135" y="983248"/>
            <a:chExt cx="9155140" cy="5398502"/>
          </a:xfrm>
        </p:grpSpPr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326047" y="1125538"/>
              <a:ext cx="8184832" cy="5256212"/>
              <a:chOff x="542196" y="1340768"/>
              <a:chExt cx="8184904" cy="5256584"/>
            </a:xfrm>
          </p:grpSpPr>
          <p:grpSp>
            <p:nvGrpSpPr>
              <p:cNvPr id="4" name="Group 77"/>
              <p:cNvGrpSpPr>
                <a:grpSpLocks/>
              </p:cNvGrpSpPr>
              <p:nvPr/>
            </p:nvGrpSpPr>
            <p:grpSpPr bwMode="auto">
              <a:xfrm>
                <a:off x="542197" y="1340768"/>
                <a:ext cx="8184903" cy="5256584"/>
                <a:chOff x="492162" y="2058907"/>
                <a:chExt cx="6312086" cy="4064052"/>
              </a:xfrm>
            </p:grpSpPr>
            <p:grpSp>
              <p:nvGrpSpPr>
                <p:cNvPr id="5" name="Group 64"/>
                <p:cNvGrpSpPr>
                  <a:grpSpLocks/>
                </p:cNvGrpSpPr>
                <p:nvPr/>
              </p:nvGrpSpPr>
              <p:grpSpPr bwMode="auto">
                <a:xfrm>
                  <a:off x="1441769" y="2232100"/>
                  <a:ext cx="4429760" cy="3055780"/>
                  <a:chOff x="1547663" y="1455677"/>
                  <a:chExt cx="3478754" cy="4371524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1547532" y="1506145"/>
                    <a:ext cx="0" cy="4320364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979711" y="1506720"/>
                    <a:ext cx="432048" cy="4320481"/>
                    <a:chOff x="1115615" y="1506720"/>
                    <a:chExt cx="432048" cy="4320481"/>
                  </a:xfrm>
                </p:grpSpPr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1115815" y="1518652"/>
                      <a:ext cx="0" cy="4307857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1547215" y="1518652"/>
                      <a:ext cx="0" cy="4307857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843807" y="1506720"/>
                    <a:ext cx="1296144" cy="4320481"/>
                    <a:chOff x="1115615" y="1506720"/>
                    <a:chExt cx="1296144" cy="4320481"/>
                  </a:xfrm>
                </p:grpSpPr>
                <p:grpSp>
                  <p:nvGrpSpPr>
                    <p:cNvPr id="8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5" y="1506720"/>
                      <a:ext cx="432048" cy="4320481"/>
                      <a:chOff x="1115615" y="1506720"/>
                      <a:chExt cx="432048" cy="4320481"/>
                    </a:xfrm>
                  </p:grpSpPr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>
                        <a:off x="1115498" y="1518652"/>
                        <a:ext cx="0" cy="4307857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546898" y="1518652"/>
                        <a:ext cx="0" cy="4307857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79711" y="1506720"/>
                      <a:ext cx="432048" cy="4320481"/>
                      <a:chOff x="1115615" y="1506720"/>
                      <a:chExt cx="432048" cy="4320481"/>
                    </a:xfrm>
                  </p:grpSpPr>
                  <p:cxnSp>
                    <p:nvCxnSpPr>
                      <p:cNvPr id="37" name="Straight Connector 36"/>
                      <p:cNvCxnSpPr/>
                      <p:nvPr/>
                    </p:nvCxnSpPr>
                    <p:spPr>
                      <a:xfrm>
                        <a:off x="1115181" y="1518652"/>
                        <a:ext cx="0" cy="4307857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1547559" y="1518652"/>
                        <a:ext cx="0" cy="4307857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0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594369" y="1455677"/>
                    <a:ext cx="432048" cy="4320481"/>
                    <a:chOff x="1137985" y="1455677"/>
                    <a:chExt cx="432048" cy="4320481"/>
                  </a:xfrm>
                </p:grpSpPr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1131494" y="1456116"/>
                      <a:ext cx="0" cy="4307856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1569742" y="1456116"/>
                      <a:ext cx="0" cy="4307856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" name="Group 76"/>
                <p:cNvGrpSpPr>
                  <a:grpSpLocks/>
                </p:cNvGrpSpPr>
                <p:nvPr/>
              </p:nvGrpSpPr>
              <p:grpSpPr bwMode="auto">
                <a:xfrm>
                  <a:off x="492162" y="2058907"/>
                  <a:ext cx="6312086" cy="4064052"/>
                  <a:chOff x="492162" y="2058907"/>
                  <a:chExt cx="6312086" cy="4064052"/>
                </a:xfrm>
              </p:grpSpPr>
              <p:grpSp>
                <p:nvGrpSpPr>
                  <p:cNvPr id="1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793698" y="2490956"/>
                    <a:ext cx="5722518" cy="2208243"/>
                    <a:chOff x="1115616" y="2708920"/>
                    <a:chExt cx="7200800" cy="1728190"/>
                  </a:xfrm>
                </p:grpSpPr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>
                      <a:off x="1115821" y="4437055"/>
                      <a:ext cx="7200836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6" y="3573016"/>
                      <a:ext cx="7200800" cy="432048"/>
                      <a:chOff x="979984" y="5453608"/>
                      <a:chExt cx="7488832" cy="432048"/>
                    </a:xfrm>
                  </p:grpSpPr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>
                        <a:off x="980198" y="5885611"/>
                        <a:ext cx="7488869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>
                        <a:off x="980198" y="5453575"/>
                        <a:ext cx="7488869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4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5616" y="2708920"/>
                      <a:ext cx="7200800" cy="432048"/>
                      <a:chOff x="979984" y="5453608"/>
                      <a:chExt cx="7488832" cy="432048"/>
                    </a:xfrm>
                  </p:grpSpPr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>
                        <a:off x="980198" y="5885635"/>
                        <a:ext cx="7488869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980198" y="5453599"/>
                        <a:ext cx="7488869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bg1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577674" y="2058907"/>
                    <a:ext cx="6226574" cy="4064052"/>
                    <a:chOff x="827584" y="2276871"/>
                    <a:chExt cx="5292588" cy="4409929"/>
                  </a:xfrm>
                </p:grpSpPr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832405" y="5732690"/>
                      <a:ext cx="5287688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5"/>
                    <p:cNvCxnSpPr/>
                    <p:nvPr/>
                  </p:nvCxnSpPr>
                  <p:spPr>
                    <a:xfrm>
                      <a:off x="1120401" y="2276754"/>
                      <a:ext cx="0" cy="441004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arrow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601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92162" y="2345432"/>
                    <a:ext cx="282610" cy="2905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mn-MN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6401807" y="2226162"/>
                    <a:ext cx="0" cy="3020018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593" name="Rectangle 78"/>
              <p:cNvSpPr>
                <a:spLocks noChangeArrowheads="1"/>
              </p:cNvSpPr>
              <p:nvPr/>
            </p:nvSpPr>
            <p:spPr bwMode="auto">
              <a:xfrm>
                <a:off x="542196" y="2444087"/>
                <a:ext cx="439729" cy="375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mn-MN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4" name="Rectangle 79"/>
              <p:cNvSpPr>
                <a:spLocks noChangeArrowheads="1"/>
              </p:cNvSpPr>
              <p:nvPr/>
            </p:nvSpPr>
            <p:spPr bwMode="auto">
              <a:xfrm>
                <a:off x="542196" y="3103532"/>
                <a:ext cx="439729" cy="375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mn-MN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5" name="Rectangle 80"/>
              <p:cNvSpPr>
                <a:spLocks noChangeArrowheads="1"/>
              </p:cNvSpPr>
              <p:nvPr/>
            </p:nvSpPr>
            <p:spPr bwMode="auto">
              <a:xfrm>
                <a:off x="542196" y="3836249"/>
                <a:ext cx="439729" cy="375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mn-MN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6" name="Rectangle 81"/>
              <p:cNvSpPr>
                <a:spLocks noChangeArrowheads="1"/>
              </p:cNvSpPr>
              <p:nvPr/>
            </p:nvSpPr>
            <p:spPr bwMode="auto">
              <a:xfrm>
                <a:off x="542196" y="4568966"/>
                <a:ext cx="366462" cy="375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mn-MN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590" name="Rectangle 95"/>
            <p:cNvSpPr>
              <a:spLocks noChangeArrowheads="1"/>
            </p:cNvSpPr>
            <p:nvPr/>
          </p:nvSpPr>
          <p:spPr bwMode="auto">
            <a:xfrm>
              <a:off x="-3135" y="983248"/>
              <a:ext cx="812028" cy="37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mn-MN" b="1">
                  <a:latin typeface="Times New Roman" pitchFamily="18" charset="0"/>
                  <a:cs typeface="Times New Roman" pitchFamily="18" charset="0"/>
                </a:rPr>
                <a:t>РМ </a:t>
              </a:r>
              <a:r>
                <a:rPr lang="mn-MN" sz="1100" b="1">
                  <a:latin typeface="Times New Roman" pitchFamily="18" charset="0"/>
                  <a:cs typeface="Times New Roman" pitchFamily="18" charset="0"/>
                </a:rPr>
                <a:t>2.5</a:t>
              </a:r>
              <a:endParaRPr lang="en-US" b="1">
                <a:latin typeface="Calibri" pitchFamily="34" charset="0"/>
              </a:endParaRPr>
            </a:p>
          </p:txBody>
        </p:sp>
        <p:sp>
          <p:nvSpPr>
            <p:cNvPr id="23591" name="Rectangle 96"/>
            <p:cNvSpPr>
              <a:spLocks noChangeArrowheads="1"/>
            </p:cNvSpPr>
            <p:nvPr/>
          </p:nvSpPr>
          <p:spPr bwMode="auto">
            <a:xfrm>
              <a:off x="8092298" y="4793106"/>
              <a:ext cx="1059707" cy="37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mn-MN" b="1">
                  <a:latin typeface="Times New Roman" pitchFamily="18" charset="0"/>
                  <a:cs typeface="Times New Roman" pitchFamily="18" charset="0"/>
                </a:rPr>
                <a:t>Хугацаа</a:t>
              </a:r>
              <a:endParaRPr lang="en-US" b="1">
                <a:latin typeface="Calibri" pitchFamily="34" charset="0"/>
              </a:endParaRPr>
            </a:p>
          </p:txBody>
        </p:sp>
      </p:grp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371446" y="1066800"/>
            <a:ext cx="8382153" cy="695325"/>
          </a:xfrm>
        </p:spPr>
        <p:txBody>
          <a:bodyPr>
            <a:normAutofit/>
          </a:bodyPr>
          <a:lstStyle/>
          <a:p>
            <a:pPr defTabSz="914400"/>
            <a:r>
              <a:rPr lang="mn-MN" sz="36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ЗУУХАНД УТАА ҮҮСЭХ ГОЛ ШАЛТГААН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2575" y="3924300"/>
            <a:ext cx="2663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57" name="Rectangle 96"/>
          <p:cNvSpPr>
            <a:spLocks noChangeArrowheads="1"/>
          </p:cNvSpPr>
          <p:nvPr/>
        </p:nvSpPr>
        <p:spPr bwMode="auto">
          <a:xfrm>
            <a:off x="1328738" y="5653088"/>
            <a:ext cx="433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n-MN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Rectangle 96"/>
          <p:cNvSpPr>
            <a:spLocks noChangeArrowheads="1"/>
          </p:cNvSpPr>
          <p:nvPr/>
        </p:nvSpPr>
        <p:spPr bwMode="auto">
          <a:xfrm>
            <a:off x="4281488" y="5653088"/>
            <a:ext cx="471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425950" y="3995738"/>
            <a:ext cx="0" cy="16573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60" name="Rectangle 81"/>
          <p:cNvSpPr>
            <a:spLocks noChangeArrowheads="1"/>
          </p:cNvSpPr>
          <p:nvPr/>
        </p:nvSpPr>
        <p:spPr bwMode="auto">
          <a:xfrm>
            <a:off x="393700" y="5724525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89"/>
          <p:cNvGrpSpPr>
            <a:grpSpLocks/>
          </p:cNvGrpSpPr>
          <p:nvPr/>
        </p:nvGrpSpPr>
        <p:grpSpPr bwMode="auto">
          <a:xfrm>
            <a:off x="969963" y="2844800"/>
            <a:ext cx="7848600" cy="2808288"/>
            <a:chOff x="899592" y="2348880"/>
            <a:chExt cx="7848872" cy="2808312"/>
          </a:xfrm>
        </p:grpSpPr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899592" y="2348880"/>
              <a:ext cx="7848872" cy="2808312"/>
              <a:chOff x="899592" y="2348880"/>
              <a:chExt cx="7848872" cy="2808312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1404434" y="2348880"/>
                <a:ext cx="790602" cy="280831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95037" y="2348880"/>
                <a:ext cx="360374" cy="107950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555411" y="3428389"/>
                <a:ext cx="180028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4355699" y="2420319"/>
                <a:ext cx="431815" cy="10080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87514" y="2420319"/>
                <a:ext cx="504842" cy="100807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99592" y="3428389"/>
                <a:ext cx="7848872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88"/>
            <p:cNvGrpSpPr>
              <a:grpSpLocks/>
            </p:cNvGrpSpPr>
            <p:nvPr/>
          </p:nvGrpSpPr>
          <p:grpSpPr bwMode="auto">
            <a:xfrm>
              <a:off x="1979712" y="2564904"/>
              <a:ext cx="3240360" cy="864096"/>
              <a:chOff x="1979712" y="2564904"/>
              <a:chExt cx="3240360" cy="864096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H="1">
                <a:off x="4498578" y="2852122"/>
                <a:ext cx="504842" cy="28892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4427139" y="2996585"/>
                <a:ext cx="647722" cy="36036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4643046" y="3141050"/>
                <a:ext cx="504842" cy="2873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4931981" y="3283926"/>
                <a:ext cx="287347" cy="14446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4571606" y="2709246"/>
                <a:ext cx="360375" cy="2159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4643046" y="2564782"/>
                <a:ext cx="215907" cy="14446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1979129" y="3141050"/>
                <a:ext cx="503254" cy="2873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1979129" y="2996585"/>
                <a:ext cx="431815" cy="2159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2050568" y="2852122"/>
                <a:ext cx="288935" cy="14446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2266476" y="3283926"/>
                <a:ext cx="215907" cy="14446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2050568" y="2709246"/>
                <a:ext cx="288935" cy="1428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2123596" y="2564782"/>
                <a:ext cx="142880" cy="7143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562" name="Rectangle 96"/>
          <p:cNvSpPr>
            <a:spLocks noChangeArrowheads="1"/>
          </p:cNvSpPr>
          <p:nvPr/>
        </p:nvSpPr>
        <p:spPr bwMode="auto">
          <a:xfrm>
            <a:off x="2841625" y="2339975"/>
            <a:ext cx="141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Багасгах</a:t>
            </a:r>
            <a:endParaRPr lang="en-US" sz="2400" b="1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978025" y="3995738"/>
            <a:ext cx="0" cy="165735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64" name="Rectangle 96"/>
          <p:cNvSpPr>
            <a:spLocks noChangeArrowheads="1"/>
          </p:cNvSpPr>
          <p:nvPr/>
        </p:nvSpPr>
        <p:spPr bwMode="auto">
          <a:xfrm>
            <a:off x="1112838" y="6156325"/>
            <a:ext cx="100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sz="2000" b="1">
                <a:latin typeface="Times New Roman" pitchFamily="18" charset="0"/>
                <a:cs typeface="Times New Roman" pitchFamily="18" charset="0"/>
              </a:rPr>
              <a:t>Галлах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Rectangle 96"/>
          <p:cNvSpPr>
            <a:spLocks noChangeArrowheads="1"/>
          </p:cNvSpPr>
          <p:nvPr/>
        </p:nvSpPr>
        <p:spPr bwMode="auto">
          <a:xfrm>
            <a:off x="3778250" y="6156325"/>
            <a:ext cx="162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sz="2000" b="1">
                <a:latin typeface="Times New Roman" pitchFamily="18" charset="0"/>
                <a:cs typeface="Times New Roman" pitchFamily="18" charset="0"/>
              </a:rPr>
              <a:t>Нүүрс нэмэх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6" name="Rectangle 96"/>
          <p:cNvSpPr>
            <a:spLocks noChangeArrowheads="1"/>
          </p:cNvSpPr>
          <p:nvPr/>
        </p:nvSpPr>
        <p:spPr bwMode="auto">
          <a:xfrm>
            <a:off x="609600" y="1116013"/>
            <a:ext cx="688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b="1" dirty="0" smtClean="0">
                <a:latin typeface="+mj-lt"/>
                <a:cs typeface="Times New Roman" pitchFamily="18" charset="0"/>
              </a:rPr>
              <a:t>УТАА</a:t>
            </a:r>
            <a:endParaRPr lang="en-US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4210050" y="2771775"/>
            <a:ext cx="431800" cy="5762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481263" y="2771775"/>
            <a:ext cx="431800" cy="57626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Content Placeholder 4" descr="ЗУУХНЫ ХАРЬЦУУЛАЛТ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-847" t="13635" r="48305"/>
          <a:stretch>
            <a:fillRect/>
          </a:stretch>
        </p:blipFill>
        <p:spPr bwMode="auto">
          <a:xfrm>
            <a:off x="79148" y="1594644"/>
            <a:ext cx="4416652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Content Placeholder 4" descr="ЗУУХНЫ ХАРЬЦУУЛАЛТ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40000"/>
          </a:blip>
          <a:srcRect l="53391" t="11365"/>
          <a:stretch>
            <a:fillRect/>
          </a:stretch>
        </p:blipFill>
        <p:spPr>
          <a:xfrm>
            <a:off x="4579938" y="1594644"/>
            <a:ext cx="4354286" cy="52633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53A4D-5BC2-4B68-B86A-4BEF20A95A9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5968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1284288"/>
            <a:ext cx="4354286" cy="468312"/>
          </a:xfrm>
          <a:prstGeom prst="rect">
            <a:avLst/>
          </a:prstGeom>
          <a:solidFill>
            <a:srgbClr val="596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>
                <a:solidFill>
                  <a:srgbClr val="FFFFFF"/>
                </a:solidFill>
                <a:cs typeface="Times New Roman" pitchFamily="18" charset="0"/>
              </a:rPr>
              <a:t>ЕРДИЙН ЗУУХ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9938" y="1284288"/>
            <a:ext cx="4354286" cy="468312"/>
          </a:xfrm>
          <a:prstGeom prst="rect">
            <a:avLst/>
          </a:prstGeom>
          <a:solidFill>
            <a:srgbClr val="FC5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400" b="1" dirty="0">
                <a:solidFill>
                  <a:srgbClr val="FFFFFF"/>
                </a:solidFill>
                <a:cs typeface="Times New Roman" pitchFamily="18" charset="0"/>
              </a:rPr>
              <a:t>САЙЖРУУЛСАН ЗУУХ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 bwMode="auto">
          <a:xfrm>
            <a:off x="-1" y="1360487"/>
            <a:ext cx="9144001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mn-MN" sz="3600" b="1" dirty="0" smtClean="0">
                <a:solidFill>
                  <a:srgbClr val="26448C"/>
                </a:solidFill>
              </a:rPr>
              <a:t>САЙЖРУУЛСАН </a:t>
            </a:r>
            <a:r>
              <a:rPr lang="mn-MN" sz="3600" b="1" dirty="0">
                <a:solidFill>
                  <a:srgbClr val="26448C"/>
                </a:solidFill>
              </a:rPr>
              <a:t/>
            </a:r>
            <a:br>
              <a:rPr lang="mn-MN" sz="3600" b="1" dirty="0">
                <a:solidFill>
                  <a:srgbClr val="26448C"/>
                </a:solidFill>
              </a:rPr>
            </a:br>
            <a:r>
              <a:rPr lang="mn-MN" sz="3600" b="1" dirty="0">
                <a:solidFill>
                  <a:srgbClr val="26448C"/>
                </a:solidFill>
              </a:rPr>
              <a:t>ТҮЛШНИЙ </a:t>
            </a:r>
            <a:r>
              <a:rPr lang="mn-MN" sz="3600" b="1" dirty="0" smtClean="0">
                <a:solidFill>
                  <a:srgbClr val="26448C"/>
                </a:solidFill>
              </a:rPr>
              <a:t>ТӨРЛҮҮД</a:t>
            </a:r>
            <a:endParaRPr lang="en-US" sz="3600" b="1" dirty="0" smtClean="0">
              <a:solidFill>
                <a:srgbClr val="26448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538948"/>
            <a:ext cx="8229600" cy="396691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ЯЛГАЖ, АНГИЛСАН НҮҮРС </a:t>
            </a:r>
            <a:endParaRPr lang="mn-MN" sz="2400" b="1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002990"/>
            <a:ext cx="8229600" cy="833772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ДУЛААНЫ БОЛОВСРУУЛАЛТАНД ОРУУЛЖ , УТААГ НЬ БАГАСГАСАН ТҮЛШ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857470"/>
            <a:ext cx="8229600" cy="396691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БАЙГАЛИЙН УТАА БАГАТАЙ АНТРАЦИТ, ЧУЛУУН НҮҮРС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935639"/>
            <a:ext cx="8229600" cy="721961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“</a:t>
            </a:r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НҮҮРС” ХӨТӨЛБӨР,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БАГАНУУРЫН УУРХАЙН АНГИЛСАН </a:t>
            </a:r>
            <a:r>
              <a:rPr lang="mn-MN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НҮҮРС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4836762"/>
            <a:ext cx="8229600" cy="852419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БҮХЭЛЛЭГ, НУНТАГ, ШАХМАЛ ТҮЛШ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</a:t>
            </a:r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МАК , 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“</a:t>
            </a:r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НАКО ТҮЛШ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”</a:t>
            </a:r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“</a:t>
            </a:r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ШАРЫН ГОЛ ЭНЕРГО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”</a:t>
            </a:r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“</a:t>
            </a:r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БАЯЛАГ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-</a:t>
            </a:r>
            <a:r>
              <a:rPr lang="mn-MN" sz="2000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ЭРДЭНЭ ЦОМ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”</a:t>
            </a:r>
            <a:endParaRPr lang="mn-MN" sz="2000" i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088233" y="2808951"/>
            <a:ext cx="4083377" cy="32533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 algn="l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736469" y="1271423"/>
            <a:ext cx="8407531" cy="751107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mn-MN" sz="4400" b="1" dirty="0">
                <a:solidFill>
                  <a:srgbClr val="26448C"/>
                </a:solidFill>
              </a:rPr>
              <a:t>ИРГЭН</a:t>
            </a:r>
            <a:r>
              <a:rPr lang="mn-MN" sz="4400" b="1" dirty="0" smtClean="0">
                <a:cs typeface="Times New Roman" pitchFamily="18" charset="0"/>
              </a:rPr>
              <a:t> 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-5534528" y="2189747"/>
            <a:ext cx="6279564" cy="396691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ЗУУХАА ЗАРЖ ХУДАЛДАЖ БОЛОХГҮЙ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34710" y="2293168"/>
            <a:ext cx="2279571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  <a:endParaRPr lang="mn-MN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-5521179" y="2811809"/>
            <a:ext cx="6264008" cy="396691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800" b="1" dirty="0" smtClean="0">
                <a:latin typeface="+mj-lt"/>
                <a:cs typeface="Times New Roman" pitchFamily="18" charset="0"/>
              </a:rPr>
              <a:t>ЗУУХАА ЗӨВ ГАЛЛАХ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mn-MN" sz="2800" b="1" dirty="0" smtClean="0">
                <a:latin typeface="+mj-lt"/>
                <a:cs typeface="Times New Roman" pitchFamily="18" charset="0"/>
              </a:rPr>
              <a:t>ШААРДЛАГАТАЙ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36785" y="2915230"/>
            <a:ext cx="2286053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5547881" y="3435631"/>
            <a:ext cx="6295122" cy="396691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sz="2800" b="1" dirty="0" smtClean="0">
                <a:latin typeface="+mj-lt"/>
                <a:cs typeface="Times New Roman" pitchFamily="18" charset="0"/>
              </a:rPr>
              <a:t>ГЭРЭЭ САЙН ДУЛААЛАХ</a:t>
            </a:r>
            <a:endParaRPr lang="en-US" sz="2800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36785" y="3539052"/>
            <a:ext cx="2286053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5561232" y="4069969"/>
            <a:ext cx="6310680" cy="396691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b="1" dirty="0" smtClean="0">
                <a:latin typeface="+mj-lt"/>
                <a:cs typeface="Times New Roman" pitchFamily="18" charset="0"/>
              </a:rPr>
              <a:t>ХАЯГДАЛ ДУГУЙ, БУСАД ХОГ ХАЯГДАЛ ШАТААХГҮЙ БАЙХ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750825" y="4173390"/>
            <a:ext cx="2277978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5546091" y="4718305"/>
            <a:ext cx="6308091" cy="396691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b="1" dirty="0" smtClean="0">
                <a:latin typeface="+mj-lt"/>
                <a:cs typeface="Times New Roman" pitchFamily="18" charset="0"/>
              </a:rPr>
              <a:t>ШӨНИЙН ЦАХИЛГААНЫГ АШИГЛАХ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(</a:t>
            </a:r>
            <a:r>
              <a:rPr lang="mn-MN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22:00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-</a:t>
            </a:r>
            <a:r>
              <a:rPr lang="mn-MN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06:00 ЦАГ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)</a:t>
            </a:r>
            <a:endParaRPr lang="mn-MN" sz="20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53600" y="4774665"/>
            <a:ext cx="2277978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5538070" y="5334000"/>
            <a:ext cx="6308091" cy="396691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600" b="1" dirty="0">
                <a:latin typeface="+mj-lt"/>
                <a:cs typeface="Times New Roman" pitchFamily="18" charset="0"/>
              </a:rPr>
              <a:t>САЙЖРУУЛСАН ТҮЛШ ХЭРЭГЛЭХ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61621" y="5390360"/>
            <a:ext cx="2277978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35" name="Rectangle 34"/>
          <p:cNvSpPr/>
          <p:nvPr/>
        </p:nvSpPr>
        <p:spPr>
          <a:xfrm>
            <a:off x="-5562600" y="5927909"/>
            <a:ext cx="6308091" cy="396691"/>
          </a:xfrm>
          <a:prstGeom prst="rect">
            <a:avLst/>
          </a:prstGeom>
          <a:solidFill>
            <a:srgbClr val="FC590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b="1" dirty="0" smtClean="0">
                <a:latin typeface="+mj-lt"/>
                <a:cs typeface="Times New Roman" pitchFamily="18" charset="0"/>
              </a:rPr>
              <a:t>ХИЙ, НАР БУСАД ЭХ ҮҮСВЭР АШИГЛАВАЛ </a:t>
            </a:r>
            <a:r>
              <a:rPr lang="mn-MN" sz="1600" b="1" dirty="0" smtClean="0">
                <a:latin typeface="+mj-lt"/>
                <a:cs typeface="Times New Roman" pitchFamily="18" charset="0"/>
              </a:rPr>
              <a:t>ДЭМЖЛЭГ</a:t>
            </a:r>
            <a:r>
              <a:rPr lang="mn-MN" b="1" dirty="0" smtClean="0">
                <a:latin typeface="+mj-lt"/>
                <a:cs typeface="Times New Roman" pitchFamily="18" charset="0"/>
              </a:rPr>
              <a:t> ҮЗҮҮЛНЭ</a:t>
            </a:r>
            <a:endParaRPr lang="en-US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37091" y="5984269"/>
            <a:ext cx="2277978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7778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8177 4.44444E-6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2048 4.44444E-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177 -4.44444E-6 L 0.68177 -4.44444E-6 " pathEditMode="relative" rAng="0" ptsTypes="AA">
                                      <p:cBhvr>
                                        <p:cTn id="1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32048 -2.22222E-6 " pathEditMode="relative" rAng="0" ptsTypes="AA">
                                      <p:cBhvr>
                                        <p:cTn id="1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68299 -2.22222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31927 -0.00092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68455 -0.00092 " pathEditMode="relative" rAng="0" ptsTypes="AA"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2031 -4.44444E-6 " pathEditMode="relative" rAng="0" ptsTypes="AA">
                                      <p:cBhvr>
                                        <p:cTn id="2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8177 4.44444E-6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2048 4.44444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8177 4.44444E-6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2048 4.44444E-6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8177 4.44444E-6 " pathEditMode="relative" rAng="0" ptsTypes="AA">
                                      <p:cBhvr>
                                        <p:cTn id="35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2048 4.44444E-6 " pathEditMode="relative" rAng="0" ptsTypes="AA">
                                      <p:cBhvr>
                                        <p:cTn id="3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2" grpId="0" animBg="1"/>
      <p:bldP spid="34" grpId="0" animBg="1"/>
      <p:bldP spid="31" grpId="0" animBg="1"/>
      <p:bldP spid="33" grpId="0" animBg="1"/>
      <p:bldP spid="35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1088233" y="3200400"/>
            <a:ext cx="4083377" cy="325339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 algn="l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736469" y="1271423"/>
            <a:ext cx="8407531" cy="751107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txBody>
          <a:bodyPr wrap="square" rtlCol="0" anchor="ctr">
            <a:noAutofit/>
          </a:bodyPr>
          <a:lstStyle/>
          <a:p>
            <a:pPr>
              <a:lnSpc>
                <a:spcPct val="85000"/>
              </a:lnSpc>
            </a:pPr>
            <a:r>
              <a:rPr lang="mn-MN" sz="4400" b="1" dirty="0">
                <a:solidFill>
                  <a:srgbClr val="26448C"/>
                </a:solidFill>
              </a:rPr>
              <a:t>АЖ АХУЙН НЭГЖ</a:t>
            </a:r>
            <a:endParaRPr lang="en-US" sz="4400" b="1" dirty="0">
              <a:solidFill>
                <a:srgbClr val="26448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508997" y="2147402"/>
            <a:ext cx="6270997" cy="858253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СТАНДАРТЫН ШААРДЛАГА ХАНГАСАН УУРЫН ЗУУХ, ХАЛААХ ХЭРЭГСЭЛ АШИГЛАНА.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34710" y="2464602"/>
            <a:ext cx="2279571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  <a:endParaRPr lang="mn-MN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-5508997" y="3188586"/>
            <a:ext cx="6270997" cy="396691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САЙЖРУУЛСАН ТҮЛШ ҮЙЛДВЭРЛЭХ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36785" y="3226602"/>
            <a:ext cx="2286053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5508997" y="3827080"/>
            <a:ext cx="6270997" cy="415334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ГАЛ АСААГУУР ҮЙЛДВЭРЛЭХ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36785" y="3930501"/>
            <a:ext cx="2286053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5508997" y="4461418"/>
            <a:ext cx="6270997" cy="806831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АГААРЫН БОХИРДЛЫГ БУУРУУЛАХ ШИНЭ САНАЛ, САНААЧЛАГЫГ ГАРГАХ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750825" y="4564839"/>
            <a:ext cx="2277978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32" name="Rectangle 31"/>
          <p:cNvSpPr/>
          <p:nvPr/>
        </p:nvSpPr>
        <p:spPr>
          <a:xfrm>
            <a:off x="-5508997" y="5562600"/>
            <a:ext cx="6270997" cy="396691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ХИЙН ТҮЛШ НЭВТРҮҮЛЭХ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753600" y="5638800"/>
            <a:ext cx="2277978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5508997" y="6178295"/>
            <a:ext cx="6270997" cy="396691"/>
          </a:xfrm>
          <a:prstGeom prst="rect">
            <a:avLst/>
          </a:prstGeom>
          <a:solidFill>
            <a:srgbClr val="FFFF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sz="20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СЭРГЭЭГДЭХ ЭРЧИМ ХҮЧ НЭВТРҮҮЛЭХИЙГ ДЭМЖИНЭ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761621" y="6234655"/>
            <a:ext cx="2277978" cy="278598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mn-MN" sz="1600" b="1" dirty="0" smtClean="0"/>
              <a:t>УТААГҮЙ УЛААНБААТАР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7778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68177 3.7037E-6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32049 -1.11111E-6 " pathEditMode="relative" rAng="0" ptsTypes="AA">
                                      <p:cBhvr>
                                        <p:cTn id="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177 -4.44444E-6 L 0.68177 -4.44444E-6 " pathEditMode="relative" rAng="0" ptsTypes="AA">
                                      <p:cBhvr>
                                        <p:cTn id="1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32049 -7.40741E-7 " pathEditMode="relative" rAng="0" ptsTypes="AA">
                                      <p:cBhvr>
                                        <p:cTn id="1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68299 0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4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31927 -0.00092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68455 -0.00092 " pathEditMode="relative" rAng="0" ptsTypes="AA">
                                      <p:cBhvr>
                                        <p:cTn id="2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32031 -4.44444E-6 " pathEditMode="relative" rAng="0" ptsTypes="AA">
                                      <p:cBhvr>
                                        <p:cTn id="22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L 0.68177 7.40741E-7 " pathEditMode="relative" rAng="0" ptsTypes="AA">
                                      <p:cBhvr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2048 4.44444E-6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0.68177 -1.11111E-6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32048 4.44444E-6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2" grpId="0" animBg="1"/>
      <p:bldP spid="34" grpId="0" animBg="1"/>
      <p:bldP spid="31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36469" y="1271423"/>
            <a:ext cx="8407531" cy="751107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mn-MN" sz="4400" b="1" dirty="0">
                <a:solidFill>
                  <a:srgbClr val="26448C"/>
                </a:solidFill>
              </a:rPr>
              <a:t>НИЙСЛЭЛ</a:t>
            </a:r>
            <a:endParaRPr lang="en-US" sz="4400" b="1" dirty="0">
              <a:solidFill>
                <a:srgbClr val="26448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0882" y="2189747"/>
            <a:ext cx="8235184" cy="477253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САЙЖРУУЛСАН ЗУУХНЫ </a:t>
            </a:r>
            <a:r>
              <a:rPr lang="mn-MN" sz="1600" b="1" dirty="0" smtClean="0">
                <a:solidFill>
                  <a:srgbClr val="FF0000"/>
                </a:solidFill>
                <a:cs typeface="Times New Roman" pitchFamily="18" charset="0"/>
              </a:rPr>
              <a:t>170.0 МЯНГААС </a:t>
            </a:r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ДАВСАН ХЭРЭГЦЭЭГ ХАРИУЦАХ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0594" y="2711818"/>
            <a:ext cx="8225472" cy="378142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УУРЫН ЗУУХНЫ ШИНЭЧЛЭЛ ХИЙХ, ХЯНАЛТ ТАВИХ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0882" y="3124200"/>
            <a:ext cx="8235184" cy="39669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НИЙЛҮҮЛСЭН ЗУУХНУУДЫГ БҮРТГЭЛЖҮҮЛЭХ, ХЯНАХ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0882" y="3567193"/>
            <a:ext cx="8235183" cy="360967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САЙЖРУУЛСАН ЗУУХЫГ ЗӨВ АШИГЛАХЫГ ИРГЭДЭД ТАНИУЛАХ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0882" y="3974462"/>
            <a:ext cx="8231805" cy="39669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САЙЖРУУЛСАН ТҮЛШИЙГ БОРЛУУЛАХ, ТҮГЭЭХ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0882" y="4420633"/>
            <a:ext cx="8231805" cy="39669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АГААРЫН ЧАНАРЫН БҮСЧЛЭЛИЙГ ТОГТООЖ, ХЯНАХ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0882" y="4865982"/>
            <a:ext cx="8231805" cy="39669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ХЭСЭГЧИЛСЭН ДУЛААН ХАНГАМЖИЙГ ШИЙДЭХ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0882" y="5311111"/>
            <a:ext cx="8231805" cy="39669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ГЭР ХОРООЛЛЫН ДАХИН ТӨЛӨВЛӨЛТИЙН АЖЛЫГ ЭРЧИМЖҮҮЛЭХ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0882" y="5759098"/>
            <a:ext cx="8231805" cy="39669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УТАА ИХ ГАРГАЖ БАЙГАА АЖ АХУЙН НЭГЖҮҮДЭД ХЯНАЛТ ТАВЬЖ, АРГА ХЭМЖЭЭ АВАХ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0882" y="6200607"/>
            <a:ext cx="8231805" cy="396691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1600" b="1" dirty="0" smtClean="0">
                <a:solidFill>
                  <a:schemeClr val="tx1"/>
                </a:solidFill>
                <a:cs typeface="Times New Roman" pitchFamily="18" charset="0"/>
              </a:rPr>
              <a:t>ХӨРӨНГӨ ОРУУЛАЛТ, САНХҮҮЖИЛТЫГ ШИЙДВЭРЛЭХ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7778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 animBg="1"/>
      <p:bldP spid="27" grpId="0" animBg="1"/>
      <p:bldP spid="32" grpId="0" animBg="1"/>
      <p:bldP spid="31" grpId="0" animBg="1"/>
      <p:bldP spid="20" grpId="0" animBg="1"/>
      <p:bldP spid="26" grpId="0" animBg="1"/>
      <p:bldP spid="30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0" y="1333500"/>
            <a:ext cx="9144000" cy="722376"/>
          </a:xfrm>
          <a:prstGeom prst="rect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Утаа гэж юу вэ?</a:t>
            </a:r>
          </a:p>
        </p:txBody>
      </p:sp>
      <p:graphicFrame>
        <p:nvGraphicFramePr>
          <p:cNvPr id="13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658290"/>
              </p:ext>
            </p:extLst>
          </p:nvPr>
        </p:nvGraphicFramePr>
        <p:xfrm>
          <a:off x="152400" y="2743200"/>
          <a:ext cx="8610601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C5908"/>
                </a:solidFill>
              </a:rPr>
              <a:t>“</a:t>
            </a:r>
            <a:r>
              <a:rPr lang="mn-MN" sz="2000" b="1" dirty="0" smtClean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ШИНЭЧЛЭЛИЙН ЗАСГИЙН 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75 -0.0025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0" y="-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5800" y="1271423"/>
            <a:ext cx="8458200" cy="751107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mn-MN" sz="4400" b="1" dirty="0">
                <a:solidFill>
                  <a:srgbClr val="26448C"/>
                </a:solidFill>
              </a:rPr>
              <a:t>ЗАСГИЙН ГАЗАР</a:t>
            </a:r>
            <a:endParaRPr lang="en-US" sz="4400" b="1" dirty="0">
              <a:solidFill>
                <a:srgbClr val="26448C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57637" y="2189746"/>
            <a:ext cx="8380030" cy="411481"/>
            <a:chOff x="757637" y="2189746"/>
            <a:chExt cx="8380030" cy="411481"/>
          </a:xfrm>
        </p:grpSpPr>
        <p:sp>
          <p:nvSpPr>
            <p:cNvPr id="2" name="Rectangle 1"/>
            <p:cNvSpPr/>
            <p:nvPr/>
          </p:nvSpPr>
          <p:spPr>
            <a:xfrm>
              <a:off x="906611" y="2189747"/>
              <a:ext cx="8231056" cy="41148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АГААРЫН БОХИРДЛЫН ЭСРЭГ БАЙНГЫН ҮЙЛ АЖИЛЛАГААГ ЗОХИЦОЛДУУЛАХ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7637" y="2189746"/>
              <a:ext cx="148270" cy="411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7637" y="2633646"/>
            <a:ext cx="8380030" cy="414354"/>
            <a:chOff x="757637" y="2633646"/>
            <a:chExt cx="8380030" cy="414354"/>
          </a:xfrm>
        </p:grpSpPr>
        <p:sp>
          <p:nvSpPr>
            <p:cNvPr id="22" name="Rectangle 21"/>
            <p:cNvSpPr/>
            <p:nvPr/>
          </p:nvSpPr>
          <p:spPr>
            <a:xfrm>
              <a:off x="912195" y="2636520"/>
              <a:ext cx="8225472" cy="41148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АГААРЫН ЧАНАРЫН ХЯНАЛТЫН УХААЛАГ СИСТЕМИЙГ НЭВТРҮҮЛЭХ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7637" y="2633646"/>
              <a:ext cx="148270" cy="411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7637" y="3093720"/>
            <a:ext cx="8380029" cy="411903"/>
            <a:chOff x="757637" y="3093720"/>
            <a:chExt cx="8380029" cy="411903"/>
          </a:xfrm>
        </p:grpSpPr>
        <p:sp>
          <p:nvSpPr>
            <p:cNvPr id="24" name="Rectangle 23"/>
            <p:cNvSpPr/>
            <p:nvPr/>
          </p:nvSpPr>
          <p:spPr>
            <a:xfrm>
              <a:off x="912195" y="3093720"/>
              <a:ext cx="8225471" cy="41148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САЙЖРУУЛСАН ТҮЛШНИЙ ҮЙЛДВЭРЛЭЛИЙГ ДЭМЖИНЭ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7637" y="3094143"/>
              <a:ext cx="148270" cy="411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7637" y="3550920"/>
            <a:ext cx="8380031" cy="411480"/>
            <a:chOff x="757637" y="3550920"/>
            <a:chExt cx="8380031" cy="411480"/>
          </a:xfrm>
        </p:grpSpPr>
        <p:sp>
          <p:nvSpPr>
            <p:cNvPr id="27" name="Rectangle 26"/>
            <p:cNvSpPr/>
            <p:nvPr/>
          </p:nvSpPr>
          <p:spPr>
            <a:xfrm>
              <a:off x="912196" y="3550920"/>
              <a:ext cx="8225472" cy="41148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ЭРЧИМ ХҮЧНИЙ ХЭМНЭЛТИЙГ ДЭМЖИХ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7637" y="3550920"/>
              <a:ext cx="148270" cy="411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7637" y="4007151"/>
            <a:ext cx="8380031" cy="569239"/>
            <a:chOff x="757637" y="4007151"/>
            <a:chExt cx="8380031" cy="569239"/>
          </a:xfrm>
        </p:grpSpPr>
        <p:sp>
          <p:nvSpPr>
            <p:cNvPr id="32" name="Rectangle 31"/>
            <p:cNvSpPr/>
            <p:nvPr/>
          </p:nvSpPr>
          <p:spPr>
            <a:xfrm>
              <a:off x="912196" y="4007151"/>
              <a:ext cx="8225472" cy="56923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ШАТДАГ ХИЙН ҮЙЛДВЭРЛЭЛ АШИГЛАЛТ, НАРНЫ ЭРЧИМ ХҮЧИЙГ НЭВТРҮҮЛЭХИЙГ ДЭМЖИНЭ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7637" y="4010994"/>
              <a:ext cx="148270" cy="5610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7637" y="4617720"/>
            <a:ext cx="8386363" cy="411480"/>
            <a:chOff x="757637" y="4617720"/>
            <a:chExt cx="8386363" cy="411480"/>
          </a:xfrm>
        </p:grpSpPr>
        <p:sp>
          <p:nvSpPr>
            <p:cNvPr id="31" name="Rectangle 30"/>
            <p:cNvSpPr/>
            <p:nvPr/>
          </p:nvSpPr>
          <p:spPr>
            <a:xfrm>
              <a:off x="912196" y="4617720"/>
              <a:ext cx="8231804" cy="41148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ДАГУУЛ ХОТУУДЫГ БАЙГУУЛАХ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7637" y="4617720"/>
              <a:ext cx="148270" cy="411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7637" y="5070530"/>
            <a:ext cx="8386363" cy="415870"/>
            <a:chOff x="757637" y="5070530"/>
            <a:chExt cx="8386363" cy="415870"/>
          </a:xfrm>
        </p:grpSpPr>
        <p:sp>
          <p:nvSpPr>
            <p:cNvPr id="20" name="Rectangle 19"/>
            <p:cNvSpPr/>
            <p:nvPr/>
          </p:nvSpPr>
          <p:spPr>
            <a:xfrm>
              <a:off x="912196" y="5074920"/>
              <a:ext cx="8231804" cy="41148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ГЭР ХОРООЛЛЫГ ОРОН СУУЦЖУУЛАХ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7637" y="5070530"/>
              <a:ext cx="148270" cy="411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7637" y="5532120"/>
            <a:ext cx="8386363" cy="414354"/>
            <a:chOff x="757637" y="5532120"/>
            <a:chExt cx="8386363" cy="414354"/>
          </a:xfrm>
        </p:grpSpPr>
        <p:sp>
          <p:nvSpPr>
            <p:cNvPr id="26" name="Rectangle 25"/>
            <p:cNvSpPr/>
            <p:nvPr/>
          </p:nvSpPr>
          <p:spPr>
            <a:xfrm>
              <a:off x="912196" y="5532120"/>
              <a:ext cx="8231804" cy="41148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АЙМГИЙН ТӨВҮҮДИЙГ ОРОН СУУЦЖУУЛАХ 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57637" y="5534994"/>
              <a:ext cx="148270" cy="411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737778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5800" y="1271423"/>
            <a:ext cx="8458200" cy="1170134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mn-MN" sz="4000" b="1" dirty="0">
                <a:solidFill>
                  <a:srgbClr val="26448C"/>
                </a:solidFill>
              </a:rPr>
              <a:t>2014-2015 ОНЫ ӨВЛИЙН БЭЛТГЭЛ АЖИЛ ЭХЛЭЖ БАЙНА</a:t>
            </a:r>
            <a:endParaRPr lang="en-US" sz="4000" b="1" dirty="0">
              <a:solidFill>
                <a:srgbClr val="26448C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85799" y="2926531"/>
            <a:ext cx="8225472" cy="366598"/>
            <a:chOff x="685799" y="2971800"/>
            <a:chExt cx="8225472" cy="366598"/>
          </a:xfrm>
        </p:grpSpPr>
        <p:sp>
          <p:nvSpPr>
            <p:cNvPr id="22" name="Rectangle 21"/>
            <p:cNvSpPr/>
            <p:nvPr/>
          </p:nvSpPr>
          <p:spPr>
            <a:xfrm>
              <a:off x="685799" y="2971800"/>
              <a:ext cx="8225472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УТАА БАГАТАЙ НҮҮРС НИЙЛҮҮЛЭХ БЭЛТГЭЛ АЖЛЫГ ХИЙНЭ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85800" y="2972638"/>
              <a:ext cx="142685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0215" y="2514600"/>
            <a:ext cx="8231056" cy="368917"/>
            <a:chOff x="680215" y="2514600"/>
            <a:chExt cx="8231056" cy="368917"/>
          </a:xfrm>
        </p:grpSpPr>
        <p:sp>
          <p:nvSpPr>
            <p:cNvPr id="2" name="Rectangle 1"/>
            <p:cNvSpPr/>
            <p:nvPr/>
          </p:nvSpPr>
          <p:spPr>
            <a:xfrm>
              <a:off x="680215" y="2517757"/>
              <a:ext cx="8231056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 smtClean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САЙЖРУУЛСАН ТҮЛШ НЭМЭГДҮҮЛНЭ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0215" y="2514600"/>
              <a:ext cx="148270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799" y="3345981"/>
            <a:ext cx="8225471" cy="367478"/>
            <a:chOff x="685799" y="3427282"/>
            <a:chExt cx="8225471" cy="367478"/>
          </a:xfrm>
        </p:grpSpPr>
        <p:sp>
          <p:nvSpPr>
            <p:cNvPr id="24" name="Rectangle 23"/>
            <p:cNvSpPr/>
            <p:nvPr/>
          </p:nvSpPr>
          <p:spPr>
            <a:xfrm>
              <a:off x="685799" y="3429000"/>
              <a:ext cx="8225471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 smtClean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АСААГУУР ШИЙДВЭРЛЭХ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6852" y="3427282"/>
              <a:ext cx="141633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3766799"/>
            <a:ext cx="8225472" cy="365886"/>
            <a:chOff x="685800" y="3825114"/>
            <a:chExt cx="8225472" cy="365886"/>
          </a:xfrm>
        </p:grpSpPr>
        <p:sp>
          <p:nvSpPr>
            <p:cNvPr id="27" name="Rectangle 26"/>
            <p:cNvSpPr/>
            <p:nvPr/>
          </p:nvSpPr>
          <p:spPr>
            <a:xfrm>
              <a:off x="685800" y="3825240"/>
              <a:ext cx="8225472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ХИЙН ХЭРЭГЛЭЭГ НЭМЭГДҮҮЛЭХ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6852" y="3825114"/>
              <a:ext cx="141633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" y="4190488"/>
            <a:ext cx="8231057" cy="365886"/>
            <a:chOff x="680215" y="4290285"/>
            <a:chExt cx="8231057" cy="365886"/>
          </a:xfrm>
        </p:grpSpPr>
        <p:sp>
          <p:nvSpPr>
            <p:cNvPr id="32" name="Rectangle 31"/>
            <p:cNvSpPr/>
            <p:nvPr/>
          </p:nvSpPr>
          <p:spPr>
            <a:xfrm>
              <a:off x="685800" y="4290411"/>
              <a:ext cx="8225472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 smtClean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УУРЫН ЗУУХЫГ ШИНЭЧЛЭХ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0215" y="4290285"/>
              <a:ext cx="142685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3596" y="4614051"/>
            <a:ext cx="8231804" cy="365760"/>
            <a:chOff x="685800" y="4692430"/>
            <a:chExt cx="8231804" cy="365760"/>
          </a:xfrm>
        </p:grpSpPr>
        <p:sp>
          <p:nvSpPr>
            <p:cNvPr id="31" name="Rectangle 30"/>
            <p:cNvSpPr/>
            <p:nvPr/>
          </p:nvSpPr>
          <p:spPr>
            <a:xfrm>
              <a:off x="685800" y="4692430"/>
              <a:ext cx="8231804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ЗУУХАА ЗӨВ ГАЛЛАЖ ХЭВШИХ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6852" y="4692430"/>
              <a:ext cx="143837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0215" y="5053634"/>
            <a:ext cx="8237389" cy="368891"/>
            <a:chOff x="680215" y="5053634"/>
            <a:chExt cx="8237389" cy="368891"/>
          </a:xfrm>
        </p:grpSpPr>
        <p:sp>
          <p:nvSpPr>
            <p:cNvPr id="20" name="Rectangle 19"/>
            <p:cNvSpPr/>
            <p:nvPr/>
          </p:nvSpPr>
          <p:spPr>
            <a:xfrm>
              <a:off x="685800" y="5053634"/>
              <a:ext cx="8231804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dirty="0" smtClean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ШӨНИЙН ЦАХИЛГААНЫГ АШИГЛАХ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0215" y="5056765"/>
              <a:ext cx="148270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4345" y="5481945"/>
            <a:ext cx="8233259" cy="367384"/>
            <a:chOff x="684345" y="5481945"/>
            <a:chExt cx="8233259" cy="367384"/>
          </a:xfrm>
        </p:grpSpPr>
        <p:sp>
          <p:nvSpPr>
            <p:cNvPr id="26" name="Rectangle 25"/>
            <p:cNvSpPr/>
            <p:nvPr/>
          </p:nvSpPr>
          <p:spPr>
            <a:xfrm>
              <a:off x="685800" y="5483569"/>
              <a:ext cx="8231804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АГААРЫН ЧАНАРЫН ХЯНАЛТЫН УХААЛАГ СИСТЕМИЙГ НЭВТРҮҮЛЭХ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4345" y="5481945"/>
              <a:ext cx="148270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799" y="5917559"/>
            <a:ext cx="8231804" cy="365760"/>
            <a:chOff x="685799" y="5917559"/>
            <a:chExt cx="8231804" cy="365760"/>
          </a:xfrm>
        </p:grpSpPr>
        <p:sp>
          <p:nvSpPr>
            <p:cNvPr id="15" name="Rectangle 14"/>
            <p:cNvSpPr/>
            <p:nvPr/>
          </p:nvSpPr>
          <p:spPr>
            <a:xfrm>
              <a:off x="685799" y="5917559"/>
              <a:ext cx="8231804" cy="36576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  <a:cs typeface="Times New Roman" pitchFamily="18" charset="0"/>
                </a:rPr>
                <a:t>   </a:t>
              </a:r>
              <a:r>
                <a:rPr lang="mn-MN" b="1" dirty="0" smtClean="0">
                  <a:solidFill>
                    <a:schemeClr val="tx1"/>
                  </a:solidFill>
                  <a:cs typeface="Times New Roman" pitchFamily="18" charset="0"/>
                </a:rPr>
                <a:t>УЛААНБААТАР, АЙМГИЙН ТӨВҮҮДИЙН ОРОН СУУЦЫГ НЭМЭГДҮҮЛЭХ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6852" y="5917559"/>
              <a:ext cx="148270" cy="365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86298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85800" y="1646976"/>
            <a:ext cx="10984044" cy="751107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mn-MN" sz="4400" b="1" dirty="0">
                <a:solidFill>
                  <a:srgbClr val="26448C"/>
                </a:solidFill>
              </a:rPr>
              <a:t>Хамтдаа утаанаас салъя</a:t>
            </a:r>
            <a:endParaRPr lang="en-US" sz="4400" b="1" dirty="0">
              <a:solidFill>
                <a:srgbClr val="26448C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581400" y="65721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42" y="651708"/>
            <a:ext cx="585833" cy="6436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578116" y="666001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6" y="2398083"/>
            <a:ext cx="7667559" cy="4459917"/>
          </a:xfrm>
        </p:spPr>
      </p:pic>
    </p:spTree>
    <p:extLst>
      <p:ext uri="{BB962C8B-B14F-4D97-AF65-F5344CB8AC3E}">
        <p14:creationId xmlns="" xmlns:p14="http://schemas.microsoft.com/office/powerpoint/2010/main" val="1146717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15526" y="1295400"/>
            <a:ext cx="9857874" cy="723900"/>
          </a:xfrm>
          <a:prstGeom prst="rect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АГААРЫН БОХИРДЛООС ШАЛТГААЛСАН ӨВЧЛӨЛ</a:t>
            </a:r>
            <a:endParaRPr lang="mn-MN" sz="3200" b="1" cap="al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2" y="2057400"/>
            <a:ext cx="9067800" cy="4690241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3.33333E-6 L -0.68594 -0.00834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-4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6" y="2019300"/>
            <a:ext cx="8084054" cy="47021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4126" y="1295400"/>
            <a:ext cx="9857874" cy="723900"/>
          </a:xfrm>
          <a:prstGeom prst="rect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АГААРЫН БОХИРДЛЫН ЭХ ҮҮСВЭР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3.33333E-6 L -0.70313 0.0041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5" y="2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Golomt1.jpg"/>
          <p:cNvPicPr>
            <a:picLocks noChangeAspect="1"/>
          </p:cNvPicPr>
          <p:nvPr/>
        </p:nvPicPr>
        <p:blipFill rotWithShape="1">
          <a:blip r:embed="rId2" cstate="print"/>
          <a:srcRect t="3333" b="3222"/>
          <a:stretch/>
        </p:blipFill>
        <p:spPr>
          <a:xfrm>
            <a:off x="-152400" y="152400"/>
            <a:ext cx="9296400" cy="6629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727021" y="287111"/>
            <a:ext cx="4765621" cy="835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39439314"/>
              </p:ext>
            </p:extLst>
          </p:nvPr>
        </p:nvGraphicFramePr>
        <p:xfrm>
          <a:off x="793922" y="2230565"/>
          <a:ext cx="7743825" cy="3713035"/>
        </p:xfrm>
        <a:graphic>
          <a:graphicData uri="http://schemas.openxmlformats.org/presentationml/2006/ole">
            <p:oleObj spid="_x0000_s115904" name="Worksheet" r:id="rId3" imgW="7200777" imgH="3466936" progId="Excel.Shee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492" y="5943600"/>
            <a:ext cx="827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 smtClean="0">
                <a:latin typeface="+mj-lt"/>
                <a:cs typeface="Times New Roman" pitchFamily="18" charset="0"/>
              </a:rPr>
              <a:t>Утааны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(PM</a:t>
            </a:r>
            <a:r>
              <a:rPr lang="mn-MN" sz="1600" dirty="0" smtClean="0">
                <a:latin typeface="+mj-lt"/>
                <a:cs typeface="Times New Roman" pitchFamily="18" charset="0"/>
              </a:rPr>
              <a:t>2.5</a:t>
            </a:r>
            <a:r>
              <a:rPr lang="en-US" sz="1600" dirty="0" smtClean="0">
                <a:latin typeface="+mj-lt"/>
                <a:cs typeface="Times New Roman" pitchFamily="18" charset="0"/>
              </a:rPr>
              <a:t>)</a:t>
            </a:r>
            <a:r>
              <a:rPr lang="mn-MN" sz="1600" dirty="0" smtClean="0">
                <a:latin typeface="+mj-lt"/>
                <a:cs typeface="Times New Roman" pitchFamily="18" charset="0"/>
              </a:rPr>
              <a:t> агууламжийн сүүлийн 2 жилийг харьцуулахад 10 дугаар сард 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22</a:t>
            </a:r>
            <a:r>
              <a:rPr lang="mn-MN" sz="1600" b="1" dirty="0" smtClean="0">
                <a:latin typeface="+mj-lt"/>
                <a:cs typeface="Times New Roman" pitchFamily="18" charset="0"/>
              </a:rPr>
              <a:t>%,</a:t>
            </a:r>
            <a:r>
              <a:rPr lang="mn-MN" sz="1600" dirty="0" smtClean="0">
                <a:latin typeface="+mj-lt"/>
                <a:cs typeface="Times New Roman" pitchFamily="18" charset="0"/>
              </a:rPr>
              <a:t> 11 дүгээр сард </a:t>
            </a:r>
            <a:r>
              <a:rPr lang="en-US" sz="1600" b="1" dirty="0" smtClean="0">
                <a:latin typeface="+mj-lt"/>
                <a:cs typeface="Times New Roman" pitchFamily="18" charset="0"/>
              </a:rPr>
              <a:t>9</a:t>
            </a:r>
            <a:r>
              <a:rPr lang="mn-MN" sz="1600" b="1" dirty="0" smtClean="0">
                <a:latin typeface="+mj-lt"/>
                <a:cs typeface="Times New Roman" pitchFamily="18" charset="0"/>
              </a:rPr>
              <a:t>%</a:t>
            </a:r>
            <a:r>
              <a:rPr lang="mn-MN" sz="1600" dirty="0" smtClean="0">
                <a:latin typeface="+mj-lt"/>
                <a:cs typeface="Times New Roman" pitchFamily="18" charset="0"/>
              </a:rPr>
              <a:t>-иар</a:t>
            </a:r>
            <a:r>
              <a:rPr lang="mn-MN" sz="1600" b="1" dirty="0" smtClean="0">
                <a:latin typeface="+mj-lt"/>
                <a:cs typeface="Times New Roman" pitchFamily="18" charset="0"/>
              </a:rPr>
              <a:t> </a:t>
            </a:r>
            <a:r>
              <a:rPr lang="mn-MN" sz="1600" dirty="0" smtClean="0">
                <a:latin typeface="+mj-lt"/>
                <a:cs typeface="Times New Roman" pitchFamily="18" charset="0"/>
              </a:rPr>
              <a:t>их байсан ба 1 дүгээр сард </a:t>
            </a:r>
            <a:r>
              <a:rPr lang="mn-MN" sz="1600" b="1" dirty="0" smtClean="0">
                <a:latin typeface="+mj-lt"/>
                <a:cs typeface="Times New Roman" pitchFamily="18" charset="0"/>
              </a:rPr>
              <a:t>37%</a:t>
            </a:r>
            <a:r>
              <a:rPr lang="mn-MN" sz="1600" dirty="0" smtClean="0">
                <a:latin typeface="+mj-lt"/>
                <a:cs typeface="Times New Roman" pitchFamily="18" charset="0"/>
              </a:rPr>
              <a:t>, 2 дугаар сард </a:t>
            </a:r>
            <a:r>
              <a:rPr lang="mn-MN" sz="1600" b="1" dirty="0" smtClean="0">
                <a:latin typeface="+mj-lt"/>
                <a:cs typeface="Times New Roman" pitchFamily="18" charset="0"/>
              </a:rPr>
              <a:t>40%</a:t>
            </a:r>
            <a:r>
              <a:rPr lang="mn-MN" sz="1600" dirty="0" smtClean="0">
                <a:latin typeface="+mj-lt"/>
                <a:cs typeface="Times New Roman" pitchFamily="18" charset="0"/>
              </a:rPr>
              <a:t>, 3 дугаар сард </a:t>
            </a:r>
            <a:r>
              <a:rPr lang="mn-MN" sz="1600" b="1" dirty="0" smtClean="0">
                <a:latin typeface="+mj-lt"/>
                <a:cs typeface="Times New Roman" pitchFamily="18" charset="0"/>
              </a:rPr>
              <a:t>36%</a:t>
            </a:r>
            <a:r>
              <a:rPr lang="mn-MN" sz="1600" dirty="0" smtClean="0">
                <a:latin typeface="+mj-lt"/>
                <a:cs typeface="Times New Roman" pitchFamily="18" charset="0"/>
              </a:rPr>
              <a:t>, 4 дүгээр сард </a:t>
            </a:r>
            <a:r>
              <a:rPr lang="mn-MN" sz="1600" b="1" dirty="0" smtClean="0">
                <a:latin typeface="+mj-lt"/>
                <a:cs typeface="Times New Roman" pitchFamily="18" charset="0"/>
              </a:rPr>
              <a:t>45%</a:t>
            </a:r>
            <a:r>
              <a:rPr lang="mn-MN" sz="1600" dirty="0" smtClean="0">
                <a:latin typeface="+mj-lt"/>
                <a:cs typeface="Times New Roman" pitchFamily="18" charset="0"/>
              </a:rPr>
              <a:t>, 12 дугаар сард </a:t>
            </a:r>
            <a:r>
              <a:rPr lang="mn-MN" sz="1600" b="1" dirty="0" smtClean="0">
                <a:latin typeface="+mj-lt"/>
                <a:cs typeface="Times New Roman" pitchFamily="18" charset="0"/>
              </a:rPr>
              <a:t>15%</a:t>
            </a:r>
            <a:r>
              <a:rPr lang="mn-MN" sz="1600" dirty="0" smtClean="0">
                <a:latin typeface="+mj-lt"/>
                <a:cs typeface="Times New Roman" pitchFamily="18" charset="0"/>
              </a:rPr>
              <a:t>-иар бага байна.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126" y="1295400"/>
            <a:ext cx="9857874" cy="722376"/>
          </a:xfrm>
          <a:prstGeom prst="rect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mn-M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УЛААНБААТАР ХОТЫН ӨВЛИЙН УТАА</a:t>
            </a:r>
            <a:endParaRPr lang="mn-MN" sz="36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4.81481E-6 L -0.70313 0.0041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5" y="2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5248"/>
            <a:ext cx="9144000" cy="1292352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5000"/>
              </a:lnSpc>
            </a:pPr>
            <a:r>
              <a:rPr lang="en-US" sz="42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42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АГААРЫН БОХИРДЛЫГ БУУРУУЛАХ </a:t>
            </a:r>
            <a:r>
              <a:rPr lang="en-US" sz="42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  </a:t>
            </a:r>
            <a:br>
              <a:rPr lang="en-US" sz="42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</a:br>
            <a:r>
              <a:rPr lang="en-US" sz="42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4200" b="1" dirty="0">
                <a:solidFill>
                  <a:srgbClr val="26448C"/>
                </a:solidFill>
                <a:latin typeface="+mn-lt"/>
                <a:ea typeface="+mn-ea"/>
                <a:cs typeface="+mn-cs"/>
              </a:rPr>
              <a:t>ЧИГЛЭЛЭЭР ХЭРЭГЖҮҮЛСЭН АЖЛУУД</a:t>
            </a:r>
            <a:endParaRPr lang="en-US" sz="4200" b="1" dirty="0">
              <a:solidFill>
                <a:srgbClr val="26448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695435" y="4240959"/>
            <a:ext cx="183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800" b="1" i="1" dirty="0"/>
              <a:t>Р.МЯГМАР</a:t>
            </a:r>
            <a:endParaRPr lang="mn-MN" sz="2800" b="1" i="1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370835" y="41148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>
                <a:latin typeface="+mj-lt"/>
              </a:rPr>
              <a:t>АГААРЫН БОХИРДЛЫГ БУУРУУЛАХ ҮНДЭСНИЙ ХОРООНЫ АЖЛЫН АЛБАНЫ ДАРГА: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gaa ah -bus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2921" y="2187575"/>
            <a:ext cx="6218158" cy="4351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58FE8-0F0D-4902-9863-161A2BD4B9C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4126" y="1295400"/>
            <a:ext cx="9857874" cy="83820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mn-M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САЙЖРУУЛСАН ЗУУХ, ТҮЛШНИЙ БҮСЧЛЭЛ</a:t>
            </a:r>
            <a:endParaRPr lang="mn-MN" sz="3600" b="1" cap="al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87450" y="381000"/>
            <a:ext cx="2622550" cy="58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C5908"/>
                </a:solidFill>
              </a:rPr>
              <a:t>“</a:t>
            </a:r>
            <a:r>
              <a:rPr lang="mn-MN" sz="2000" b="1" dirty="0">
                <a:solidFill>
                  <a:srgbClr val="FC5908"/>
                </a:solidFill>
              </a:rPr>
              <a:t>УТАА</a:t>
            </a:r>
            <a:r>
              <a:rPr lang="en-US" sz="2000" b="1" dirty="0" smtClean="0">
                <a:solidFill>
                  <a:srgbClr val="FC5908"/>
                </a:solidFill>
              </a:rPr>
              <a:t>” </a:t>
            </a:r>
            <a:r>
              <a:rPr lang="mn-MN" sz="2000" b="1" dirty="0" smtClean="0">
                <a:solidFill>
                  <a:srgbClr val="26448C"/>
                </a:solidFill>
              </a:rPr>
              <a:t>ХЭЛЭЛЦҮҮЛЭГ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4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mn-MN" sz="1350" dirty="0">
                <a:solidFill>
                  <a:srgbClr val="FC5908"/>
                </a:solidFill>
                <a:latin typeface="+mj-lt"/>
              </a:rPr>
              <a:t>ШИНЭЧЛЭЛИЙН ЗАСГИЙН </a:t>
            </a:r>
            <a:r>
              <a:rPr lang="mn-MN" sz="1350" dirty="0" smtClean="0">
                <a:solidFill>
                  <a:srgbClr val="FC5908"/>
                </a:solidFill>
                <a:latin typeface="+mj-lt"/>
              </a:rPr>
              <a:t>ГАЗАР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64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2" y="358142"/>
            <a:ext cx="585833" cy="64369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184166" y="372435"/>
            <a:ext cx="0" cy="618165"/>
          </a:xfrm>
          <a:prstGeom prst="line">
            <a:avLst/>
          </a:prstGeom>
          <a:ln w="12700">
            <a:solidFill>
              <a:srgbClr val="26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7 0 L -0.70313 0.0041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5" y="20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Mongoldoo buteetsgeeye">
  <a:themeElements>
    <a:clrScheme name="Custom 10">
      <a:dk1>
        <a:sysClr val="windowText" lastClr="000000"/>
      </a:dk1>
      <a:lt1>
        <a:srgbClr val="EEF1F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ngoldoo buteetsgeeye" id="{856A4F33-0F47-483F-9A73-6B4DD377C4CE}" vid="{0E05E4B9-A913-4F96-BE7C-8FF890F1E2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2792</TotalTime>
  <Words>1320</Words>
  <Application>Microsoft Office PowerPoint</Application>
  <PresentationFormat>On-screen Show (4:3)</PresentationFormat>
  <Paragraphs>293</Paragraphs>
  <Slides>32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Mongoldoo buteetsgeeye</vt:lpstr>
      <vt:lpstr>Worksheet</vt:lpstr>
      <vt:lpstr>Slide 1</vt:lpstr>
      <vt:lpstr>  АГААРЫН БОХИРДЛЫН ЭХ ҮҮСВЭР,    ЧАНАРЫН ХЯНАЛТ</vt:lpstr>
      <vt:lpstr>Slide 3</vt:lpstr>
      <vt:lpstr>Slide 4</vt:lpstr>
      <vt:lpstr>Slide 5</vt:lpstr>
      <vt:lpstr>Slide 6</vt:lpstr>
      <vt:lpstr>Slide 7</vt:lpstr>
      <vt:lpstr> АГААРЫН БОХИРДЛЫГ БУУРУУЛАХ     ЧИГЛЭЛЭЭР ХЭРЭГЖҮҮЛСЭН АЖЛУУД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Түүхий нүүрс, түлшний шаталтын байдал</vt:lpstr>
      <vt:lpstr>ЗУУХАНД УТАА ҮҮСЭХ ГОЛ ШАЛТГААН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Сайжруулсан зуух</dc:title>
  <dc:creator>Tuvshintur</dc:creator>
  <cp:lastModifiedBy>HasTe</cp:lastModifiedBy>
  <cp:revision>578</cp:revision>
  <dcterms:created xsi:type="dcterms:W3CDTF">2014-01-16T08:11:43Z</dcterms:created>
  <dcterms:modified xsi:type="dcterms:W3CDTF">2014-03-19T09:03:17Z</dcterms:modified>
</cp:coreProperties>
</file>